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sldSz cx="18288000" cy="10287000"/>
  <p:notesSz cx="6858000" cy="9144000"/>
  <p:embeddedFontLst>
    <p:embeddedFont>
      <p:font typeface="Abril Fatface" panose="02000503000000020003" pitchFamily="2" charset="77"/>
      <p:regular r:id="rId22"/>
    </p:embeddedFont>
    <p:embeddedFont>
      <p:font typeface="Canva Sans" panose="020B0503030501040103" pitchFamily="34" charset="0"/>
      <p:regular r:id="rId23"/>
    </p:embeddedFont>
    <p:embeddedFont>
      <p:font typeface="Canva Sans Bold" panose="020B0803030501040103" pitchFamily="34" charset="0"/>
      <p:regular r:id="rId24"/>
      <p:bold r:id="rId25"/>
    </p:embeddedFont>
    <p:embeddedFont>
      <p:font typeface="Canva Sans Bold Italics" panose="020B0803030501040103" pitchFamily="34" charset="0"/>
      <p:regular r:id="rId26"/>
      <p:bold r:id="rId27"/>
      <p:italic r:id="rId28"/>
      <p:boldItalic r:id="rId29"/>
    </p:embeddedFont>
    <p:embeddedFont>
      <p:font typeface="League Spartan" pitchFamily="2" charset="77"/>
      <p:regular r:id="rId30"/>
      <p:bold r:id="rId31"/>
    </p:embeddedFont>
    <p:embeddedFont>
      <p:font typeface="Libre Baskerville" panose="02000000000000000000" pitchFamily="2" charset="0"/>
      <p:regular r:id="rId32"/>
    </p:embeddedFont>
    <p:embeddedFont>
      <p:font typeface="Libre Baskerville Italics" panose="02000000000000000000" pitchFamily="2" charset="0"/>
      <p:regular r:id="rId33"/>
      <p:italic r:id="rId34"/>
    </p:embeddedFont>
    <p:embeddedFont>
      <p:font typeface="Noto Serif" panose="02020600060500020200" pitchFamily="18" charset="0"/>
      <p:regular r:id="rId35"/>
    </p:embeddedFont>
    <p:embeddedFont>
      <p:font typeface="Noto Serif Bold" panose="02020800060500020200" pitchFamily="18" charset="0"/>
      <p:regular r:id="rId36"/>
      <p:bold r:id="rId37"/>
    </p:embeddedFont>
    <p:embeddedFont>
      <p:font typeface="Noto Serif Ethiopic Condensed" panose="02020502060505020204" pitchFamily="18" charset="0"/>
      <p:regular r:id="rId38"/>
    </p:embeddedFont>
    <p:embeddedFont>
      <p:font typeface="Playfair Display" pitchFamily="2" charset="77"/>
      <p:regular r:id="rId39"/>
    </p:embeddedFont>
    <p:embeddedFont>
      <p:font typeface="Playfair Display Bold" pitchFamily="2" charset="77"/>
      <p:regular r:id="rId40"/>
      <p:bold r:id="rId4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autoAdjust="0"/>
    <p:restoredTop sz="94590" autoAdjust="0"/>
  </p:normalViewPr>
  <p:slideViewPr>
    <p:cSldViewPr>
      <p:cViewPr varScale="1">
        <p:scale>
          <a:sx n="70" d="100"/>
          <a:sy n="70" d="100"/>
        </p:scale>
        <p:origin x="744" y="20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9" Type="http://schemas.openxmlformats.org/officeDocument/2006/relationships/font" Target="fonts/font18.fntdata"/><Relationship Id="rId21" Type="http://schemas.openxmlformats.org/officeDocument/2006/relationships/slide" Target="slides/slide20.xml"/><Relationship Id="rId34" Type="http://schemas.openxmlformats.org/officeDocument/2006/relationships/font" Target="fonts/font13.fntdata"/><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font" Target="fonts/font16.fntdata"/><Relationship Id="rId40" Type="http://schemas.openxmlformats.org/officeDocument/2006/relationships/font" Target="fonts/font19.fntdata"/><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font" Target="fonts/font1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font" Target="fonts/font14.fntdata"/><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font" Target="fonts/font17.fntdata"/><Relationship Id="rId20" Type="http://schemas.openxmlformats.org/officeDocument/2006/relationships/slide" Target="slides/slide19.xml"/><Relationship Id="rId41" Type="http://schemas.openxmlformats.org/officeDocument/2006/relationships/font" Target="fonts/font20.fntdata"/></Relationships>
</file>

<file path=ppt/media/image1.png>
</file>

<file path=ppt/media/image10.png>
</file>

<file path=ppt/media/image11.sv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svg>
</file>

<file path=ppt/media/image24.png>
</file>

<file path=ppt/media/image25.svg>
</file>

<file path=ppt/media/image26.jpeg>
</file>

<file path=ppt/media/image27.png>
</file>

<file path=ppt/media/image3.png>
</file>

<file path=ppt/media/image4.svg>
</file>

<file path=ppt/media/image5.pn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9/1/25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9/1/25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9/1/25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9/1/25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9/1/25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9/1/25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9/1/25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9/1/25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9/1/25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21.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3" Type="http://schemas.openxmlformats.org/officeDocument/2006/relationships/image" Target="../media/image23.svg"/><Relationship Id="rId2" Type="http://schemas.openxmlformats.org/officeDocument/2006/relationships/image" Target="../media/image22.png"/><Relationship Id="rId1" Type="http://schemas.openxmlformats.org/officeDocument/2006/relationships/slideLayout" Target="../slideLayouts/slideLayout7.xml"/><Relationship Id="rId5" Type="http://schemas.openxmlformats.org/officeDocument/2006/relationships/image" Target="../media/image25.svg"/><Relationship Id="rId4" Type="http://schemas.openxmlformats.org/officeDocument/2006/relationships/image" Target="../media/image24.png"/></Relationships>
</file>

<file path=ppt/slides/_rels/slide15.xml.rels><?xml version="1.0" encoding="UTF-8" standalone="yes"?>
<Relationships xmlns="http://schemas.openxmlformats.org/package/2006/relationships"><Relationship Id="rId3" Type="http://schemas.openxmlformats.org/officeDocument/2006/relationships/image" Target="../media/image25.svg"/><Relationship Id="rId2" Type="http://schemas.openxmlformats.org/officeDocument/2006/relationships/image" Target="../media/image24.png"/><Relationship Id="rId1" Type="http://schemas.openxmlformats.org/officeDocument/2006/relationships/slideLayout" Target="../slideLayouts/slideLayout7.xml"/><Relationship Id="rId4" Type="http://schemas.openxmlformats.org/officeDocument/2006/relationships/image" Target="../media/image26.jpeg"/></Relationships>
</file>

<file path=ppt/slides/_rels/slide16.xml.rels><?xml version="1.0" encoding="UTF-8" standalone="yes"?>
<Relationships xmlns="http://schemas.openxmlformats.org/package/2006/relationships"><Relationship Id="rId3" Type="http://schemas.openxmlformats.org/officeDocument/2006/relationships/image" Target="../media/image25.svg"/><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5.svg"/><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5.svg"/><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7.xml"/><Relationship Id="rId5" Type="http://schemas.openxmlformats.org/officeDocument/2006/relationships/hyperlink" Target="https://mentalhealthtreatmentprediction-9hagsaeqtvqmahvarqpzba.streamlit.app/" TargetMode="External"/><Relationship Id="rId4" Type="http://schemas.openxmlformats.org/officeDocument/2006/relationships/image" Target="../media/image2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9.sv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7.xml"/><Relationship Id="rId5" Type="http://schemas.openxmlformats.org/officeDocument/2006/relationships/image" Target="../media/image15.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C503D"/>
        </a:solidFill>
        <a:effectLst/>
      </p:bgPr>
    </p:bg>
    <p:spTree>
      <p:nvGrpSpPr>
        <p:cNvPr id="1" name=""/>
        <p:cNvGrpSpPr/>
        <p:nvPr/>
      </p:nvGrpSpPr>
      <p:grpSpPr>
        <a:xfrm>
          <a:off x="0" y="0"/>
          <a:ext cx="0" cy="0"/>
          <a:chOff x="0" y="0"/>
          <a:chExt cx="0" cy="0"/>
        </a:xfrm>
      </p:grpSpPr>
      <p:grpSp>
        <p:nvGrpSpPr>
          <p:cNvPr id="2" name="Group 2"/>
          <p:cNvGrpSpPr/>
          <p:nvPr/>
        </p:nvGrpSpPr>
        <p:grpSpPr>
          <a:xfrm>
            <a:off x="1461562" y="6893933"/>
            <a:ext cx="4490980" cy="967941"/>
            <a:chOff x="0" y="0"/>
            <a:chExt cx="1808536" cy="389794"/>
          </a:xfrm>
        </p:grpSpPr>
        <p:sp>
          <p:nvSpPr>
            <p:cNvPr id="3" name="Freeform 3"/>
            <p:cNvSpPr/>
            <p:nvPr/>
          </p:nvSpPr>
          <p:spPr>
            <a:xfrm>
              <a:off x="0" y="0"/>
              <a:ext cx="1808536" cy="389794"/>
            </a:xfrm>
            <a:custGeom>
              <a:avLst/>
              <a:gdLst/>
              <a:ahLst/>
              <a:cxnLst/>
              <a:rect l="l" t="t" r="r" b="b"/>
              <a:pathLst>
                <a:path w="1808536" h="389794">
                  <a:moveTo>
                    <a:pt x="1605336" y="0"/>
                  </a:moveTo>
                  <a:cubicBezTo>
                    <a:pt x="1717560" y="0"/>
                    <a:pt x="1808536" y="87258"/>
                    <a:pt x="1808536" y="194897"/>
                  </a:cubicBezTo>
                  <a:cubicBezTo>
                    <a:pt x="1808536" y="302535"/>
                    <a:pt x="1717560" y="389794"/>
                    <a:pt x="1605336" y="389794"/>
                  </a:cubicBezTo>
                  <a:lnTo>
                    <a:pt x="203200" y="389794"/>
                  </a:lnTo>
                  <a:cubicBezTo>
                    <a:pt x="90976" y="389794"/>
                    <a:pt x="0" y="302535"/>
                    <a:pt x="0" y="194897"/>
                  </a:cubicBezTo>
                  <a:cubicBezTo>
                    <a:pt x="0" y="87258"/>
                    <a:pt x="90976" y="0"/>
                    <a:pt x="203200" y="0"/>
                  </a:cubicBezTo>
                  <a:close/>
                </a:path>
              </a:pathLst>
            </a:custGeom>
            <a:gradFill rotWithShape="1">
              <a:gsLst>
                <a:gs pos="0">
                  <a:srgbClr val="0097B2">
                    <a:alpha val="100000"/>
                  </a:srgbClr>
                </a:gs>
                <a:gs pos="100000">
                  <a:srgbClr val="7ED957">
                    <a:alpha val="100000"/>
                  </a:srgbClr>
                </a:gs>
              </a:gsLst>
              <a:lin ang="2700000"/>
            </a:gradFill>
          </p:spPr>
          <p:txBody>
            <a:bodyPr/>
            <a:lstStyle/>
            <a:p>
              <a:endParaRPr lang="en-KE"/>
            </a:p>
          </p:txBody>
        </p:sp>
        <p:sp>
          <p:nvSpPr>
            <p:cNvPr id="4" name="TextBox 4"/>
            <p:cNvSpPr txBox="1"/>
            <p:nvPr/>
          </p:nvSpPr>
          <p:spPr>
            <a:xfrm>
              <a:off x="0" y="-66675"/>
              <a:ext cx="1808536" cy="456469"/>
            </a:xfrm>
            <a:prstGeom prst="rect">
              <a:avLst/>
            </a:prstGeom>
          </p:spPr>
          <p:txBody>
            <a:bodyPr lIns="41264" tIns="41264" rIns="41264" bIns="41264" rtlCol="0" anchor="ctr"/>
            <a:lstStyle/>
            <a:p>
              <a:pPr algn="ctr">
                <a:lnSpc>
                  <a:spcPts val="4759"/>
                </a:lnSpc>
              </a:pPr>
              <a:r>
                <a:rPr lang="en-US" sz="3399">
                  <a:solidFill>
                    <a:srgbClr val="FFFFFF"/>
                  </a:solidFill>
                  <a:latin typeface="Libre Baskerville"/>
                  <a:ea typeface="Libre Baskerville"/>
                  <a:cs typeface="Libre Baskerville"/>
                  <a:sym typeface="Libre Baskerville"/>
                </a:rPr>
                <a:t>Firdaus Hassan</a:t>
              </a:r>
            </a:p>
          </p:txBody>
        </p:sp>
      </p:grpSp>
      <p:sp>
        <p:nvSpPr>
          <p:cNvPr id="5" name="Freeform 5"/>
          <p:cNvSpPr/>
          <p:nvPr/>
        </p:nvSpPr>
        <p:spPr>
          <a:xfrm>
            <a:off x="7611954" y="-1767429"/>
            <a:ext cx="12054429" cy="12054429"/>
          </a:xfrm>
          <a:custGeom>
            <a:avLst/>
            <a:gdLst/>
            <a:ahLst/>
            <a:cxnLst/>
            <a:rect l="l" t="t" r="r" b="b"/>
            <a:pathLst>
              <a:path w="12054429" h="12054429">
                <a:moveTo>
                  <a:pt x="0" y="0"/>
                </a:moveTo>
                <a:lnTo>
                  <a:pt x="12054429" y="0"/>
                </a:lnTo>
                <a:lnTo>
                  <a:pt x="12054429" y="12054429"/>
                </a:lnTo>
                <a:lnTo>
                  <a:pt x="0" y="12054429"/>
                </a:lnTo>
                <a:lnTo>
                  <a:pt x="0" y="0"/>
                </a:lnTo>
                <a:close/>
              </a:path>
            </a:pathLst>
          </a:custGeom>
          <a:blipFill>
            <a:blip r:embed="rId2">
              <a:alphaModFix amt="19999"/>
              <a:extLst>
                <a:ext uri="{96DAC541-7B7A-43D3-8B79-37D633B846F1}">
                  <asvg:svgBlip xmlns:asvg="http://schemas.microsoft.com/office/drawing/2016/SVG/main" r:embed="rId3"/>
                </a:ext>
              </a:extLst>
            </a:blip>
            <a:stretch>
              <a:fillRect/>
            </a:stretch>
          </a:blipFill>
        </p:spPr>
        <p:txBody>
          <a:bodyPr/>
          <a:lstStyle/>
          <a:p>
            <a:endParaRPr lang="en-KE"/>
          </a:p>
        </p:txBody>
      </p:sp>
      <p:sp>
        <p:nvSpPr>
          <p:cNvPr id="6" name="TextBox 6"/>
          <p:cNvSpPr txBox="1"/>
          <p:nvPr/>
        </p:nvSpPr>
        <p:spPr>
          <a:xfrm>
            <a:off x="1028700" y="2275465"/>
            <a:ext cx="6605644" cy="3045403"/>
          </a:xfrm>
          <a:prstGeom prst="rect">
            <a:avLst/>
          </a:prstGeom>
        </p:spPr>
        <p:txBody>
          <a:bodyPr lIns="0" tIns="0" rIns="0" bIns="0" rtlCol="0" anchor="t">
            <a:spAutoFit/>
          </a:bodyPr>
          <a:lstStyle/>
          <a:p>
            <a:pPr marL="0" lvl="0" indent="0" algn="l">
              <a:lnSpc>
                <a:spcPts val="8001"/>
              </a:lnSpc>
            </a:pPr>
            <a:r>
              <a:rPr lang="en-US" sz="6897">
                <a:solidFill>
                  <a:srgbClr val="42AB16"/>
                </a:solidFill>
                <a:latin typeface="League Spartan"/>
                <a:ea typeface="League Spartan"/>
                <a:cs typeface="League Spartan"/>
                <a:sym typeface="League Spartan"/>
              </a:rPr>
              <a:t>Mental Health Treatment Prediction</a:t>
            </a:r>
          </a:p>
        </p:txBody>
      </p:sp>
      <p:sp>
        <p:nvSpPr>
          <p:cNvPr id="7" name="Freeform 7"/>
          <p:cNvSpPr/>
          <p:nvPr/>
        </p:nvSpPr>
        <p:spPr>
          <a:xfrm>
            <a:off x="10180891" y="863602"/>
            <a:ext cx="6507736" cy="7828855"/>
          </a:xfrm>
          <a:custGeom>
            <a:avLst/>
            <a:gdLst/>
            <a:ahLst/>
            <a:cxnLst/>
            <a:rect l="l" t="t" r="r" b="b"/>
            <a:pathLst>
              <a:path w="6507736" h="7828855">
                <a:moveTo>
                  <a:pt x="0" y="0"/>
                </a:moveTo>
                <a:lnTo>
                  <a:pt x="6507735" y="0"/>
                </a:lnTo>
                <a:lnTo>
                  <a:pt x="6507735" y="7828855"/>
                </a:lnTo>
                <a:lnTo>
                  <a:pt x="0" y="782885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KE"/>
          </a:p>
        </p:txBody>
      </p:sp>
      <p:sp>
        <p:nvSpPr>
          <p:cNvPr id="8" name="TextBox 8"/>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42AB16"/>
                </a:solidFill>
                <a:latin typeface="Canva Sans"/>
                <a:ea typeface="Canva Sans"/>
                <a:cs typeface="Canva Sans"/>
                <a:sym typeface="Canva Sans"/>
              </a:rPr>
              <a:t>1</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478D25"/>
        </a:solidFill>
        <a:effectLst/>
      </p:bgPr>
    </p:bg>
    <p:spTree>
      <p:nvGrpSpPr>
        <p:cNvPr id="1" name=""/>
        <p:cNvGrpSpPr/>
        <p:nvPr/>
      </p:nvGrpSpPr>
      <p:grpSpPr>
        <a:xfrm>
          <a:off x="0" y="0"/>
          <a:ext cx="0" cy="0"/>
          <a:chOff x="0" y="0"/>
          <a:chExt cx="0" cy="0"/>
        </a:xfrm>
      </p:grpSpPr>
      <p:sp>
        <p:nvSpPr>
          <p:cNvPr id="2" name="Freeform 2"/>
          <p:cNvSpPr/>
          <p:nvPr/>
        </p:nvSpPr>
        <p:spPr>
          <a:xfrm rot="3084237">
            <a:off x="-6772069" y="5862528"/>
            <a:ext cx="11362494" cy="11362494"/>
          </a:xfrm>
          <a:custGeom>
            <a:avLst/>
            <a:gdLst/>
            <a:ahLst/>
            <a:cxnLst/>
            <a:rect l="l" t="t" r="r" b="b"/>
            <a:pathLst>
              <a:path w="11362494" h="11362494">
                <a:moveTo>
                  <a:pt x="0" y="0"/>
                </a:moveTo>
                <a:lnTo>
                  <a:pt x="11362493" y="0"/>
                </a:lnTo>
                <a:lnTo>
                  <a:pt x="11362493" y="11362493"/>
                </a:lnTo>
                <a:lnTo>
                  <a:pt x="0" y="11362493"/>
                </a:lnTo>
                <a:lnTo>
                  <a:pt x="0" y="0"/>
                </a:lnTo>
                <a:close/>
              </a:path>
            </a:pathLst>
          </a:custGeom>
          <a:blipFill>
            <a:blip r:embed="rId2">
              <a:alphaModFix amt="35000"/>
              <a:extLst>
                <a:ext uri="{96DAC541-7B7A-43D3-8B79-37D633B846F1}">
                  <asvg:svgBlip xmlns:asvg="http://schemas.microsoft.com/office/drawing/2016/SVG/main" r:embed="rId3"/>
                </a:ext>
              </a:extLst>
            </a:blip>
            <a:stretch>
              <a:fillRect/>
            </a:stretch>
          </a:blipFill>
        </p:spPr>
        <p:txBody>
          <a:bodyPr/>
          <a:lstStyle/>
          <a:p>
            <a:endParaRPr lang="en-KE"/>
          </a:p>
        </p:txBody>
      </p:sp>
      <p:sp>
        <p:nvSpPr>
          <p:cNvPr id="3" name="Freeform 3"/>
          <p:cNvSpPr/>
          <p:nvPr/>
        </p:nvSpPr>
        <p:spPr>
          <a:xfrm rot="-7689286">
            <a:off x="11722900" y="-6388713"/>
            <a:ext cx="16462348" cy="16462348"/>
          </a:xfrm>
          <a:custGeom>
            <a:avLst/>
            <a:gdLst/>
            <a:ahLst/>
            <a:cxnLst/>
            <a:rect l="l" t="t" r="r" b="b"/>
            <a:pathLst>
              <a:path w="16462348" h="16462348">
                <a:moveTo>
                  <a:pt x="0" y="0"/>
                </a:moveTo>
                <a:lnTo>
                  <a:pt x="16462348" y="0"/>
                </a:lnTo>
                <a:lnTo>
                  <a:pt x="16462348" y="16462348"/>
                </a:lnTo>
                <a:lnTo>
                  <a:pt x="0" y="16462348"/>
                </a:lnTo>
                <a:lnTo>
                  <a:pt x="0" y="0"/>
                </a:lnTo>
                <a:close/>
              </a:path>
            </a:pathLst>
          </a:custGeom>
          <a:blipFill>
            <a:blip r:embed="rId2">
              <a:alphaModFix amt="35000"/>
              <a:extLst>
                <a:ext uri="{96DAC541-7B7A-43D3-8B79-37D633B846F1}">
                  <asvg:svgBlip xmlns:asvg="http://schemas.microsoft.com/office/drawing/2016/SVG/main" r:embed="rId3"/>
                </a:ext>
              </a:extLst>
            </a:blip>
            <a:stretch>
              <a:fillRect/>
            </a:stretch>
          </a:blipFill>
        </p:spPr>
        <p:txBody>
          <a:bodyPr/>
          <a:lstStyle/>
          <a:p>
            <a:endParaRPr lang="en-KE"/>
          </a:p>
        </p:txBody>
      </p:sp>
      <p:sp>
        <p:nvSpPr>
          <p:cNvPr id="4" name="Freeform 4"/>
          <p:cNvSpPr/>
          <p:nvPr/>
        </p:nvSpPr>
        <p:spPr>
          <a:xfrm>
            <a:off x="778892" y="1862341"/>
            <a:ext cx="12891587" cy="4882689"/>
          </a:xfrm>
          <a:custGeom>
            <a:avLst/>
            <a:gdLst/>
            <a:ahLst/>
            <a:cxnLst/>
            <a:rect l="l" t="t" r="r" b="b"/>
            <a:pathLst>
              <a:path w="12891587" h="4882689">
                <a:moveTo>
                  <a:pt x="0" y="0"/>
                </a:moveTo>
                <a:lnTo>
                  <a:pt x="12891587" y="0"/>
                </a:lnTo>
                <a:lnTo>
                  <a:pt x="12891587" y="4882689"/>
                </a:lnTo>
                <a:lnTo>
                  <a:pt x="0" y="4882689"/>
                </a:lnTo>
                <a:lnTo>
                  <a:pt x="0" y="0"/>
                </a:lnTo>
                <a:close/>
              </a:path>
            </a:pathLst>
          </a:custGeom>
          <a:blipFill>
            <a:blip r:embed="rId4"/>
            <a:stretch>
              <a:fillRect/>
            </a:stretch>
          </a:blipFill>
          <a:ln w="38100" cap="sq">
            <a:solidFill>
              <a:srgbClr val="000000"/>
            </a:solidFill>
            <a:prstDash val="solid"/>
            <a:miter/>
          </a:ln>
        </p:spPr>
        <p:txBody>
          <a:bodyPr/>
          <a:lstStyle/>
          <a:p>
            <a:endParaRPr lang="en-KE"/>
          </a:p>
        </p:txBody>
      </p:sp>
      <p:sp>
        <p:nvSpPr>
          <p:cNvPr id="5" name="TextBox 5"/>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Canva Sans"/>
                <a:ea typeface="Canva Sans"/>
                <a:cs typeface="Canva Sans"/>
                <a:sym typeface="Canva Sans"/>
              </a:rPr>
              <a:t>10</a:t>
            </a:r>
          </a:p>
        </p:txBody>
      </p:sp>
      <p:sp>
        <p:nvSpPr>
          <p:cNvPr id="6" name="TextBox 6"/>
          <p:cNvSpPr txBox="1"/>
          <p:nvPr/>
        </p:nvSpPr>
        <p:spPr>
          <a:xfrm>
            <a:off x="3582296" y="141605"/>
            <a:ext cx="10760050" cy="887095"/>
          </a:xfrm>
          <a:prstGeom prst="rect">
            <a:avLst/>
          </a:prstGeom>
        </p:spPr>
        <p:txBody>
          <a:bodyPr lIns="0" tIns="0" rIns="0" bIns="0" rtlCol="0" anchor="t">
            <a:spAutoFit/>
          </a:bodyPr>
          <a:lstStyle/>
          <a:p>
            <a:pPr algn="ctr">
              <a:lnSpc>
                <a:spcPts val="7279"/>
              </a:lnSpc>
            </a:pPr>
            <a:r>
              <a:rPr lang="en-US" sz="5199">
                <a:solidFill>
                  <a:srgbClr val="000000"/>
                </a:solidFill>
                <a:latin typeface="League Spartan"/>
                <a:ea typeface="League Spartan"/>
                <a:cs typeface="League Spartan"/>
                <a:sym typeface="League Spartan"/>
              </a:rPr>
              <a:t>EXPLORATORY DATA ANALYSIS</a:t>
            </a:r>
          </a:p>
        </p:txBody>
      </p:sp>
      <p:sp>
        <p:nvSpPr>
          <p:cNvPr id="7" name="TextBox 7"/>
          <p:cNvSpPr txBox="1"/>
          <p:nvPr/>
        </p:nvSpPr>
        <p:spPr>
          <a:xfrm>
            <a:off x="778892" y="6962947"/>
            <a:ext cx="16114687" cy="3051175"/>
          </a:xfrm>
          <a:prstGeom prst="rect">
            <a:avLst/>
          </a:prstGeom>
        </p:spPr>
        <p:txBody>
          <a:bodyPr lIns="0" tIns="0" rIns="0" bIns="0" rtlCol="0" anchor="t">
            <a:spAutoFit/>
          </a:bodyPr>
          <a:lstStyle/>
          <a:p>
            <a:pPr algn="l">
              <a:lnSpc>
                <a:spcPts val="3499"/>
              </a:lnSpc>
            </a:pPr>
            <a:r>
              <a:rPr lang="en-US" sz="2499">
                <a:solidFill>
                  <a:srgbClr val="000000"/>
                </a:solidFill>
                <a:latin typeface="Noto Serif"/>
                <a:ea typeface="Noto Serif"/>
                <a:cs typeface="Noto Serif"/>
                <a:sym typeface="Noto Serif"/>
              </a:rPr>
              <a:t>The percentage of people seeking treatment is similar across all categories of time spent indoors, suggesting that staying indoors does not strongly influence treatment-seeking behavior.</a:t>
            </a:r>
          </a:p>
          <a:p>
            <a:pPr algn="l">
              <a:lnSpc>
                <a:spcPts val="3499"/>
              </a:lnSpc>
            </a:pPr>
            <a:r>
              <a:rPr lang="en-US" sz="2499">
                <a:solidFill>
                  <a:srgbClr val="000000"/>
                </a:solidFill>
                <a:latin typeface="Noto Serif"/>
                <a:ea typeface="Noto Serif"/>
                <a:cs typeface="Noto Serif"/>
                <a:sym typeface="Noto Serif"/>
              </a:rPr>
              <a:t>Changes in Habits:Whether respondents reported changes in habits or not, the treatment-seeking rate remains nearly the same, indicating little impact.</a:t>
            </a:r>
          </a:p>
          <a:p>
            <a:pPr algn="l">
              <a:lnSpc>
                <a:spcPts val="3499"/>
              </a:lnSpc>
            </a:pPr>
            <a:r>
              <a:rPr lang="en-US" sz="2499">
                <a:solidFill>
                  <a:srgbClr val="000000"/>
                </a:solidFill>
                <a:latin typeface="Noto Serif"/>
                <a:ea typeface="Noto Serif"/>
                <a:cs typeface="Noto Serif"/>
                <a:sym typeface="Noto Serif"/>
              </a:rPr>
              <a:t>Coping Struggles:Both groups (those who struggle and those who do not) have similar rates of seeking treatment, showing coping struggles alone do not drive treatment decisions.</a:t>
            </a:r>
          </a:p>
          <a:p>
            <a:pPr algn="l">
              <a:lnSpc>
                <a:spcPts val="3499"/>
              </a:lnSpc>
            </a:pPr>
            <a:endParaRPr lang="en-US" sz="2499">
              <a:solidFill>
                <a:srgbClr val="000000"/>
              </a:solidFill>
              <a:latin typeface="Noto Serif"/>
              <a:ea typeface="Noto Serif"/>
              <a:cs typeface="Noto Serif"/>
              <a:sym typeface="Noto Serif"/>
            </a:endParaRPr>
          </a:p>
        </p:txBody>
      </p:sp>
      <p:sp>
        <p:nvSpPr>
          <p:cNvPr id="8" name="TextBox 8"/>
          <p:cNvSpPr txBox="1"/>
          <p:nvPr/>
        </p:nvSpPr>
        <p:spPr>
          <a:xfrm>
            <a:off x="1028700" y="1163227"/>
            <a:ext cx="6495477" cy="994123"/>
          </a:xfrm>
          <a:prstGeom prst="rect">
            <a:avLst/>
          </a:prstGeom>
        </p:spPr>
        <p:txBody>
          <a:bodyPr lIns="0" tIns="0" rIns="0" bIns="0" rtlCol="0" anchor="t">
            <a:spAutoFit/>
          </a:bodyPr>
          <a:lstStyle/>
          <a:p>
            <a:pPr algn="ctr">
              <a:lnSpc>
                <a:spcPts val="4005"/>
              </a:lnSpc>
            </a:pPr>
            <a:r>
              <a:rPr lang="en-US" sz="2861" b="1">
                <a:solidFill>
                  <a:srgbClr val="000000"/>
                </a:solidFill>
                <a:latin typeface="Canva Sans Bold"/>
                <a:ea typeface="Canva Sans Bold"/>
                <a:cs typeface="Canva Sans Bold"/>
                <a:sym typeface="Canva Sans Bold"/>
              </a:rPr>
              <a:t> Behavioral features and treatment</a:t>
            </a:r>
          </a:p>
          <a:p>
            <a:pPr algn="ctr">
              <a:lnSpc>
                <a:spcPts val="4005"/>
              </a:lnSpc>
            </a:pPr>
            <a:endParaRPr lang="en-US" sz="2861" b="1">
              <a:solidFill>
                <a:srgbClr val="000000"/>
              </a:solidFill>
              <a:latin typeface="Canva Sans Bold"/>
              <a:ea typeface="Canva Sans Bold"/>
              <a:cs typeface="Canva Sans Bold"/>
              <a:sym typeface="Canva Sans Bold"/>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478D25"/>
        </a:solidFill>
        <a:effectLst/>
      </p:bgPr>
    </p:bg>
    <p:spTree>
      <p:nvGrpSpPr>
        <p:cNvPr id="1" name=""/>
        <p:cNvGrpSpPr/>
        <p:nvPr/>
      </p:nvGrpSpPr>
      <p:grpSpPr>
        <a:xfrm>
          <a:off x="0" y="0"/>
          <a:ext cx="0" cy="0"/>
          <a:chOff x="0" y="0"/>
          <a:chExt cx="0" cy="0"/>
        </a:xfrm>
      </p:grpSpPr>
      <p:sp>
        <p:nvSpPr>
          <p:cNvPr id="2" name="Freeform 2"/>
          <p:cNvSpPr/>
          <p:nvPr/>
        </p:nvSpPr>
        <p:spPr>
          <a:xfrm rot="3084237">
            <a:off x="-6772069" y="5862528"/>
            <a:ext cx="11362494" cy="11362494"/>
          </a:xfrm>
          <a:custGeom>
            <a:avLst/>
            <a:gdLst/>
            <a:ahLst/>
            <a:cxnLst/>
            <a:rect l="l" t="t" r="r" b="b"/>
            <a:pathLst>
              <a:path w="11362494" h="11362494">
                <a:moveTo>
                  <a:pt x="0" y="0"/>
                </a:moveTo>
                <a:lnTo>
                  <a:pt x="11362493" y="0"/>
                </a:lnTo>
                <a:lnTo>
                  <a:pt x="11362493" y="11362493"/>
                </a:lnTo>
                <a:lnTo>
                  <a:pt x="0" y="11362493"/>
                </a:lnTo>
                <a:lnTo>
                  <a:pt x="0" y="0"/>
                </a:lnTo>
                <a:close/>
              </a:path>
            </a:pathLst>
          </a:custGeom>
          <a:blipFill>
            <a:blip r:embed="rId2">
              <a:alphaModFix amt="35000"/>
              <a:extLst>
                <a:ext uri="{96DAC541-7B7A-43D3-8B79-37D633B846F1}">
                  <asvg:svgBlip xmlns:asvg="http://schemas.microsoft.com/office/drawing/2016/SVG/main" r:embed="rId3"/>
                </a:ext>
              </a:extLst>
            </a:blip>
            <a:stretch>
              <a:fillRect/>
            </a:stretch>
          </a:blipFill>
        </p:spPr>
        <p:txBody>
          <a:bodyPr/>
          <a:lstStyle/>
          <a:p>
            <a:endParaRPr lang="en-KE"/>
          </a:p>
        </p:txBody>
      </p:sp>
      <p:sp>
        <p:nvSpPr>
          <p:cNvPr id="3" name="Freeform 3"/>
          <p:cNvSpPr/>
          <p:nvPr/>
        </p:nvSpPr>
        <p:spPr>
          <a:xfrm rot="-7689286">
            <a:off x="11722900" y="-6388713"/>
            <a:ext cx="16462348" cy="16462348"/>
          </a:xfrm>
          <a:custGeom>
            <a:avLst/>
            <a:gdLst/>
            <a:ahLst/>
            <a:cxnLst/>
            <a:rect l="l" t="t" r="r" b="b"/>
            <a:pathLst>
              <a:path w="16462348" h="16462348">
                <a:moveTo>
                  <a:pt x="0" y="0"/>
                </a:moveTo>
                <a:lnTo>
                  <a:pt x="16462348" y="0"/>
                </a:lnTo>
                <a:lnTo>
                  <a:pt x="16462348" y="16462348"/>
                </a:lnTo>
                <a:lnTo>
                  <a:pt x="0" y="16462348"/>
                </a:lnTo>
                <a:lnTo>
                  <a:pt x="0" y="0"/>
                </a:lnTo>
                <a:close/>
              </a:path>
            </a:pathLst>
          </a:custGeom>
          <a:blipFill>
            <a:blip r:embed="rId2">
              <a:alphaModFix amt="35000"/>
              <a:extLst>
                <a:ext uri="{96DAC541-7B7A-43D3-8B79-37D633B846F1}">
                  <asvg:svgBlip xmlns:asvg="http://schemas.microsoft.com/office/drawing/2016/SVG/main" r:embed="rId3"/>
                </a:ext>
              </a:extLst>
            </a:blip>
            <a:stretch>
              <a:fillRect/>
            </a:stretch>
          </a:blipFill>
        </p:spPr>
        <p:txBody>
          <a:bodyPr/>
          <a:lstStyle/>
          <a:p>
            <a:endParaRPr lang="en-KE"/>
          </a:p>
        </p:txBody>
      </p:sp>
      <p:sp>
        <p:nvSpPr>
          <p:cNvPr id="4" name="Freeform 4"/>
          <p:cNvSpPr/>
          <p:nvPr/>
        </p:nvSpPr>
        <p:spPr>
          <a:xfrm>
            <a:off x="6672751" y="1664576"/>
            <a:ext cx="11301259" cy="6243946"/>
          </a:xfrm>
          <a:custGeom>
            <a:avLst/>
            <a:gdLst/>
            <a:ahLst/>
            <a:cxnLst/>
            <a:rect l="l" t="t" r="r" b="b"/>
            <a:pathLst>
              <a:path w="11301259" h="6243946">
                <a:moveTo>
                  <a:pt x="0" y="0"/>
                </a:moveTo>
                <a:lnTo>
                  <a:pt x="11301259" y="0"/>
                </a:lnTo>
                <a:lnTo>
                  <a:pt x="11301259" y="6243946"/>
                </a:lnTo>
                <a:lnTo>
                  <a:pt x="0" y="6243946"/>
                </a:lnTo>
                <a:lnTo>
                  <a:pt x="0" y="0"/>
                </a:lnTo>
                <a:close/>
              </a:path>
            </a:pathLst>
          </a:custGeom>
          <a:blipFill>
            <a:blip r:embed="rId4"/>
            <a:stretch>
              <a:fillRect/>
            </a:stretch>
          </a:blipFill>
        </p:spPr>
        <p:txBody>
          <a:bodyPr/>
          <a:lstStyle/>
          <a:p>
            <a:endParaRPr lang="en-KE"/>
          </a:p>
        </p:txBody>
      </p:sp>
      <p:sp>
        <p:nvSpPr>
          <p:cNvPr id="5" name="TextBox 5"/>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Canva Sans"/>
                <a:ea typeface="Canva Sans"/>
                <a:cs typeface="Canva Sans"/>
                <a:sym typeface="Canva Sans"/>
              </a:rPr>
              <a:t>11</a:t>
            </a:r>
          </a:p>
        </p:txBody>
      </p:sp>
      <p:sp>
        <p:nvSpPr>
          <p:cNvPr id="6" name="TextBox 6"/>
          <p:cNvSpPr txBox="1"/>
          <p:nvPr/>
        </p:nvSpPr>
        <p:spPr>
          <a:xfrm>
            <a:off x="3601346" y="141605"/>
            <a:ext cx="10760050" cy="887095"/>
          </a:xfrm>
          <a:prstGeom prst="rect">
            <a:avLst/>
          </a:prstGeom>
        </p:spPr>
        <p:txBody>
          <a:bodyPr lIns="0" tIns="0" rIns="0" bIns="0" rtlCol="0" anchor="t">
            <a:spAutoFit/>
          </a:bodyPr>
          <a:lstStyle/>
          <a:p>
            <a:pPr algn="ctr">
              <a:lnSpc>
                <a:spcPts val="7279"/>
              </a:lnSpc>
            </a:pPr>
            <a:r>
              <a:rPr lang="en-US" sz="5199">
                <a:solidFill>
                  <a:srgbClr val="000000"/>
                </a:solidFill>
                <a:latin typeface="League Spartan"/>
                <a:ea typeface="League Spartan"/>
                <a:cs typeface="League Spartan"/>
                <a:sym typeface="League Spartan"/>
              </a:rPr>
              <a:t>EXPLORATORY DATA ANALYSIS</a:t>
            </a:r>
          </a:p>
        </p:txBody>
      </p:sp>
      <p:sp>
        <p:nvSpPr>
          <p:cNvPr id="7" name="TextBox 7"/>
          <p:cNvSpPr txBox="1"/>
          <p:nvPr/>
        </p:nvSpPr>
        <p:spPr>
          <a:xfrm>
            <a:off x="335857" y="2070802"/>
            <a:ext cx="5825729" cy="6866890"/>
          </a:xfrm>
          <a:prstGeom prst="rect">
            <a:avLst/>
          </a:prstGeom>
        </p:spPr>
        <p:txBody>
          <a:bodyPr lIns="0" tIns="0" rIns="0" bIns="0" rtlCol="0" anchor="t">
            <a:spAutoFit/>
          </a:bodyPr>
          <a:lstStyle/>
          <a:p>
            <a:pPr algn="just">
              <a:lnSpc>
                <a:spcPts val="3919"/>
              </a:lnSpc>
            </a:pPr>
            <a:r>
              <a:rPr lang="en-US" sz="2799">
                <a:solidFill>
                  <a:srgbClr val="000000"/>
                </a:solidFill>
                <a:latin typeface="Noto Serif"/>
                <a:ea typeface="Noto Serif"/>
                <a:cs typeface="Noto Serif"/>
                <a:sym typeface="Noto Serif"/>
              </a:rPr>
              <a:t>Growing Stress, Mood Swings, Coping Struggles, Social Weakness, Work Interest:</a:t>
            </a:r>
          </a:p>
          <a:p>
            <a:pPr algn="just">
              <a:lnSpc>
                <a:spcPts val="3919"/>
              </a:lnSpc>
            </a:pPr>
            <a:r>
              <a:rPr lang="en-US" sz="2799">
                <a:solidFill>
                  <a:srgbClr val="000000"/>
                </a:solidFill>
                <a:latin typeface="Noto Serif"/>
                <a:ea typeface="Noto Serif"/>
                <a:cs typeface="Noto Serif"/>
                <a:sym typeface="Noto Serif"/>
              </a:rPr>
              <a:t>For all psychological factors, the percentage of people seeking treatment is almost equal to those not seeking treatment within each group. </a:t>
            </a:r>
          </a:p>
          <a:p>
            <a:pPr algn="just">
              <a:lnSpc>
                <a:spcPts val="3919"/>
              </a:lnSpc>
            </a:pPr>
            <a:r>
              <a:rPr lang="en-US" sz="2799">
                <a:solidFill>
                  <a:srgbClr val="000000"/>
                </a:solidFill>
                <a:latin typeface="Noto Serif"/>
                <a:ea typeface="Noto Serif"/>
                <a:cs typeface="Noto Serif"/>
                <a:sym typeface="Noto Serif"/>
              </a:rPr>
              <a:t>This suggests these individual psychological factors do not have a strong direct influence on treatment-seeking behavior in this dataset.</a:t>
            </a:r>
          </a:p>
          <a:p>
            <a:pPr algn="just">
              <a:lnSpc>
                <a:spcPts val="3499"/>
              </a:lnSpc>
            </a:pPr>
            <a:endParaRPr lang="en-US" sz="2799">
              <a:solidFill>
                <a:srgbClr val="000000"/>
              </a:solidFill>
              <a:latin typeface="Noto Serif"/>
              <a:ea typeface="Noto Serif"/>
              <a:cs typeface="Noto Serif"/>
              <a:sym typeface="Noto Serif"/>
            </a:endParaRPr>
          </a:p>
        </p:txBody>
      </p:sp>
      <p:sp>
        <p:nvSpPr>
          <p:cNvPr id="8" name="TextBox 8"/>
          <p:cNvSpPr txBox="1"/>
          <p:nvPr/>
        </p:nvSpPr>
        <p:spPr>
          <a:xfrm>
            <a:off x="0" y="1007275"/>
            <a:ext cx="5893859" cy="949038"/>
          </a:xfrm>
          <a:prstGeom prst="rect">
            <a:avLst/>
          </a:prstGeom>
        </p:spPr>
        <p:txBody>
          <a:bodyPr lIns="0" tIns="0" rIns="0" bIns="0" rtlCol="0" anchor="t">
            <a:spAutoFit/>
          </a:bodyPr>
          <a:lstStyle/>
          <a:p>
            <a:pPr algn="ctr">
              <a:lnSpc>
                <a:spcPts val="3865"/>
              </a:lnSpc>
            </a:pPr>
            <a:r>
              <a:rPr lang="en-US" sz="2761" b="1">
                <a:solidFill>
                  <a:srgbClr val="000000"/>
                </a:solidFill>
                <a:latin typeface="Canva Sans Bold"/>
                <a:ea typeface="Canva Sans Bold"/>
                <a:cs typeface="Canva Sans Bold"/>
                <a:sym typeface="Canva Sans Bold"/>
              </a:rPr>
              <a:t> Psychological Features  and treatment</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478D25"/>
        </a:solidFill>
        <a:effectLst/>
      </p:bgPr>
    </p:bg>
    <p:spTree>
      <p:nvGrpSpPr>
        <p:cNvPr id="1" name=""/>
        <p:cNvGrpSpPr/>
        <p:nvPr/>
      </p:nvGrpSpPr>
      <p:grpSpPr>
        <a:xfrm>
          <a:off x="0" y="0"/>
          <a:ext cx="0" cy="0"/>
          <a:chOff x="0" y="0"/>
          <a:chExt cx="0" cy="0"/>
        </a:xfrm>
      </p:grpSpPr>
      <p:sp>
        <p:nvSpPr>
          <p:cNvPr id="2" name="Freeform 2"/>
          <p:cNvSpPr/>
          <p:nvPr/>
        </p:nvSpPr>
        <p:spPr>
          <a:xfrm rot="3084237">
            <a:off x="-6772069" y="5862528"/>
            <a:ext cx="11362494" cy="11362494"/>
          </a:xfrm>
          <a:custGeom>
            <a:avLst/>
            <a:gdLst/>
            <a:ahLst/>
            <a:cxnLst/>
            <a:rect l="l" t="t" r="r" b="b"/>
            <a:pathLst>
              <a:path w="11362494" h="11362494">
                <a:moveTo>
                  <a:pt x="0" y="0"/>
                </a:moveTo>
                <a:lnTo>
                  <a:pt x="11362493" y="0"/>
                </a:lnTo>
                <a:lnTo>
                  <a:pt x="11362493" y="11362493"/>
                </a:lnTo>
                <a:lnTo>
                  <a:pt x="0" y="11362493"/>
                </a:lnTo>
                <a:lnTo>
                  <a:pt x="0" y="0"/>
                </a:lnTo>
                <a:close/>
              </a:path>
            </a:pathLst>
          </a:custGeom>
          <a:blipFill>
            <a:blip r:embed="rId2">
              <a:alphaModFix amt="35000"/>
              <a:extLst>
                <a:ext uri="{96DAC541-7B7A-43D3-8B79-37D633B846F1}">
                  <asvg:svgBlip xmlns:asvg="http://schemas.microsoft.com/office/drawing/2016/SVG/main" r:embed="rId3"/>
                </a:ext>
              </a:extLst>
            </a:blip>
            <a:stretch>
              <a:fillRect/>
            </a:stretch>
          </a:blipFill>
        </p:spPr>
        <p:txBody>
          <a:bodyPr/>
          <a:lstStyle/>
          <a:p>
            <a:endParaRPr lang="en-KE"/>
          </a:p>
        </p:txBody>
      </p:sp>
      <p:sp>
        <p:nvSpPr>
          <p:cNvPr id="3" name="Freeform 3"/>
          <p:cNvSpPr/>
          <p:nvPr/>
        </p:nvSpPr>
        <p:spPr>
          <a:xfrm rot="-7689286">
            <a:off x="11722900" y="-6388713"/>
            <a:ext cx="16462348" cy="16462348"/>
          </a:xfrm>
          <a:custGeom>
            <a:avLst/>
            <a:gdLst/>
            <a:ahLst/>
            <a:cxnLst/>
            <a:rect l="l" t="t" r="r" b="b"/>
            <a:pathLst>
              <a:path w="16462348" h="16462348">
                <a:moveTo>
                  <a:pt x="0" y="0"/>
                </a:moveTo>
                <a:lnTo>
                  <a:pt x="16462348" y="0"/>
                </a:lnTo>
                <a:lnTo>
                  <a:pt x="16462348" y="16462348"/>
                </a:lnTo>
                <a:lnTo>
                  <a:pt x="0" y="16462348"/>
                </a:lnTo>
                <a:lnTo>
                  <a:pt x="0" y="0"/>
                </a:lnTo>
                <a:close/>
              </a:path>
            </a:pathLst>
          </a:custGeom>
          <a:blipFill>
            <a:blip r:embed="rId2">
              <a:alphaModFix amt="35000"/>
              <a:extLst>
                <a:ext uri="{96DAC541-7B7A-43D3-8B79-37D633B846F1}">
                  <asvg:svgBlip xmlns:asvg="http://schemas.microsoft.com/office/drawing/2016/SVG/main" r:embed="rId3"/>
                </a:ext>
              </a:extLst>
            </a:blip>
            <a:stretch>
              <a:fillRect/>
            </a:stretch>
          </a:blipFill>
        </p:spPr>
        <p:txBody>
          <a:bodyPr/>
          <a:lstStyle/>
          <a:p>
            <a:endParaRPr lang="en-KE"/>
          </a:p>
        </p:txBody>
      </p:sp>
      <p:sp>
        <p:nvSpPr>
          <p:cNvPr id="4" name="Freeform 4"/>
          <p:cNvSpPr/>
          <p:nvPr/>
        </p:nvSpPr>
        <p:spPr>
          <a:xfrm>
            <a:off x="6672751" y="1664576"/>
            <a:ext cx="11301259" cy="6243946"/>
          </a:xfrm>
          <a:custGeom>
            <a:avLst/>
            <a:gdLst/>
            <a:ahLst/>
            <a:cxnLst/>
            <a:rect l="l" t="t" r="r" b="b"/>
            <a:pathLst>
              <a:path w="11301259" h="6243946">
                <a:moveTo>
                  <a:pt x="0" y="0"/>
                </a:moveTo>
                <a:lnTo>
                  <a:pt x="11301259" y="0"/>
                </a:lnTo>
                <a:lnTo>
                  <a:pt x="11301259" y="6243946"/>
                </a:lnTo>
                <a:lnTo>
                  <a:pt x="0" y="6243946"/>
                </a:lnTo>
                <a:lnTo>
                  <a:pt x="0" y="0"/>
                </a:lnTo>
                <a:close/>
              </a:path>
            </a:pathLst>
          </a:custGeom>
          <a:blipFill>
            <a:blip r:embed="rId4"/>
            <a:stretch>
              <a:fillRect/>
            </a:stretch>
          </a:blipFill>
        </p:spPr>
        <p:txBody>
          <a:bodyPr/>
          <a:lstStyle/>
          <a:p>
            <a:endParaRPr lang="en-KE"/>
          </a:p>
        </p:txBody>
      </p:sp>
      <p:sp>
        <p:nvSpPr>
          <p:cNvPr id="5" name="TextBox 5"/>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Canva Sans"/>
                <a:ea typeface="Canva Sans"/>
                <a:cs typeface="Canva Sans"/>
                <a:sym typeface="Canva Sans"/>
              </a:rPr>
              <a:t>12</a:t>
            </a:r>
          </a:p>
        </p:txBody>
      </p:sp>
      <p:sp>
        <p:nvSpPr>
          <p:cNvPr id="6" name="TextBox 6"/>
          <p:cNvSpPr txBox="1"/>
          <p:nvPr/>
        </p:nvSpPr>
        <p:spPr>
          <a:xfrm>
            <a:off x="3977286" y="141605"/>
            <a:ext cx="9970071" cy="887095"/>
          </a:xfrm>
          <a:prstGeom prst="rect">
            <a:avLst/>
          </a:prstGeom>
        </p:spPr>
        <p:txBody>
          <a:bodyPr lIns="0" tIns="0" rIns="0" bIns="0" rtlCol="0" anchor="t">
            <a:spAutoFit/>
          </a:bodyPr>
          <a:lstStyle/>
          <a:p>
            <a:pPr algn="ctr">
              <a:lnSpc>
                <a:spcPts val="7279"/>
              </a:lnSpc>
            </a:pPr>
            <a:r>
              <a:rPr lang="en-US" sz="5199" b="1">
                <a:solidFill>
                  <a:srgbClr val="000000"/>
                </a:solidFill>
                <a:latin typeface="Canva Sans Bold"/>
                <a:ea typeface="Canva Sans Bold"/>
                <a:cs typeface="Canva Sans Bold"/>
                <a:sym typeface="Canva Sans Bold"/>
              </a:rPr>
              <a:t>EXPLORATORY DATA ANALYSIS</a:t>
            </a:r>
          </a:p>
        </p:txBody>
      </p:sp>
      <p:sp>
        <p:nvSpPr>
          <p:cNvPr id="7" name="TextBox 7"/>
          <p:cNvSpPr txBox="1"/>
          <p:nvPr/>
        </p:nvSpPr>
        <p:spPr>
          <a:xfrm>
            <a:off x="335857" y="2070802"/>
            <a:ext cx="5825729" cy="6866890"/>
          </a:xfrm>
          <a:prstGeom prst="rect">
            <a:avLst/>
          </a:prstGeom>
        </p:spPr>
        <p:txBody>
          <a:bodyPr lIns="0" tIns="0" rIns="0" bIns="0" rtlCol="0" anchor="t">
            <a:spAutoFit/>
          </a:bodyPr>
          <a:lstStyle/>
          <a:p>
            <a:pPr algn="just">
              <a:lnSpc>
                <a:spcPts val="3919"/>
              </a:lnSpc>
            </a:pPr>
            <a:r>
              <a:rPr lang="en-US" sz="2799">
                <a:solidFill>
                  <a:srgbClr val="000000"/>
                </a:solidFill>
                <a:latin typeface="Noto Serif"/>
                <a:ea typeface="Noto Serif"/>
                <a:cs typeface="Noto Serif"/>
                <a:sym typeface="Noto Serif"/>
              </a:rPr>
              <a:t>Growing Stress, Mood Swings, Coping Struggles, Social Weakness, Work Interest:</a:t>
            </a:r>
          </a:p>
          <a:p>
            <a:pPr algn="just">
              <a:lnSpc>
                <a:spcPts val="3919"/>
              </a:lnSpc>
            </a:pPr>
            <a:r>
              <a:rPr lang="en-US" sz="2799">
                <a:solidFill>
                  <a:srgbClr val="000000"/>
                </a:solidFill>
                <a:latin typeface="Noto Serif"/>
                <a:ea typeface="Noto Serif"/>
                <a:cs typeface="Noto Serif"/>
                <a:sym typeface="Noto Serif"/>
              </a:rPr>
              <a:t>For all psychological factors, the percentage of people seeking treatment is almost equal to those not seeking treatment within each group. </a:t>
            </a:r>
          </a:p>
          <a:p>
            <a:pPr algn="just">
              <a:lnSpc>
                <a:spcPts val="3919"/>
              </a:lnSpc>
            </a:pPr>
            <a:r>
              <a:rPr lang="en-US" sz="2799">
                <a:solidFill>
                  <a:srgbClr val="000000"/>
                </a:solidFill>
                <a:latin typeface="Noto Serif"/>
                <a:ea typeface="Noto Serif"/>
                <a:cs typeface="Noto Serif"/>
                <a:sym typeface="Noto Serif"/>
              </a:rPr>
              <a:t>This suggests these individual psychological factors do not have a strong direct influence on treatment-seeking behavior in this dataset.</a:t>
            </a:r>
          </a:p>
          <a:p>
            <a:pPr algn="just">
              <a:lnSpc>
                <a:spcPts val="3499"/>
              </a:lnSpc>
            </a:pPr>
            <a:endParaRPr lang="en-US" sz="2799">
              <a:solidFill>
                <a:srgbClr val="000000"/>
              </a:solidFill>
              <a:latin typeface="Noto Serif"/>
              <a:ea typeface="Noto Serif"/>
              <a:cs typeface="Noto Serif"/>
              <a:sym typeface="Noto Serif"/>
            </a:endParaRPr>
          </a:p>
        </p:txBody>
      </p:sp>
      <p:sp>
        <p:nvSpPr>
          <p:cNvPr id="8" name="TextBox 8"/>
          <p:cNvSpPr txBox="1"/>
          <p:nvPr/>
        </p:nvSpPr>
        <p:spPr>
          <a:xfrm>
            <a:off x="0" y="1007275"/>
            <a:ext cx="5893859" cy="949038"/>
          </a:xfrm>
          <a:prstGeom prst="rect">
            <a:avLst/>
          </a:prstGeom>
        </p:spPr>
        <p:txBody>
          <a:bodyPr lIns="0" tIns="0" rIns="0" bIns="0" rtlCol="0" anchor="t">
            <a:spAutoFit/>
          </a:bodyPr>
          <a:lstStyle/>
          <a:p>
            <a:pPr algn="ctr">
              <a:lnSpc>
                <a:spcPts val="3865"/>
              </a:lnSpc>
            </a:pPr>
            <a:r>
              <a:rPr lang="en-US" sz="2761" b="1">
                <a:solidFill>
                  <a:srgbClr val="000000"/>
                </a:solidFill>
                <a:latin typeface="Canva Sans Bold"/>
                <a:ea typeface="Canva Sans Bold"/>
                <a:cs typeface="Canva Sans Bold"/>
                <a:sym typeface="Canva Sans Bold"/>
              </a:rPr>
              <a:t> Psychological Features  and treatment</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1C503D"/>
        </a:solidFill>
        <a:effectLst/>
      </p:bgPr>
    </p:bg>
    <p:spTree>
      <p:nvGrpSpPr>
        <p:cNvPr id="1" name=""/>
        <p:cNvGrpSpPr/>
        <p:nvPr/>
      </p:nvGrpSpPr>
      <p:grpSpPr>
        <a:xfrm>
          <a:off x="0" y="0"/>
          <a:ext cx="0" cy="0"/>
          <a:chOff x="0" y="0"/>
          <a:chExt cx="0" cy="0"/>
        </a:xfrm>
      </p:grpSpPr>
      <p:sp>
        <p:nvSpPr>
          <p:cNvPr id="2" name="Freeform 2"/>
          <p:cNvSpPr/>
          <p:nvPr/>
        </p:nvSpPr>
        <p:spPr>
          <a:xfrm>
            <a:off x="6233571" y="-1299600"/>
            <a:ext cx="12054429" cy="12054429"/>
          </a:xfrm>
          <a:custGeom>
            <a:avLst/>
            <a:gdLst/>
            <a:ahLst/>
            <a:cxnLst/>
            <a:rect l="l" t="t" r="r" b="b"/>
            <a:pathLst>
              <a:path w="12054429" h="12054429">
                <a:moveTo>
                  <a:pt x="0" y="0"/>
                </a:moveTo>
                <a:lnTo>
                  <a:pt x="12054429" y="0"/>
                </a:lnTo>
                <a:lnTo>
                  <a:pt x="12054429" y="12054429"/>
                </a:lnTo>
                <a:lnTo>
                  <a:pt x="0" y="12054429"/>
                </a:lnTo>
                <a:lnTo>
                  <a:pt x="0" y="0"/>
                </a:lnTo>
                <a:close/>
              </a:path>
            </a:pathLst>
          </a:custGeom>
          <a:blipFill>
            <a:blip r:embed="rId2">
              <a:alphaModFix amt="31000"/>
              <a:extLst>
                <a:ext uri="{96DAC541-7B7A-43D3-8B79-37D633B846F1}">
                  <asvg:svgBlip xmlns:asvg="http://schemas.microsoft.com/office/drawing/2016/SVG/main" r:embed="rId3"/>
                </a:ext>
              </a:extLst>
            </a:blip>
            <a:stretch>
              <a:fillRect/>
            </a:stretch>
          </a:blipFill>
        </p:spPr>
        <p:txBody>
          <a:bodyPr/>
          <a:lstStyle/>
          <a:p>
            <a:endParaRPr lang="en-KE"/>
          </a:p>
        </p:txBody>
      </p:sp>
      <p:sp>
        <p:nvSpPr>
          <p:cNvPr id="3" name="TextBox 3"/>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Canva Sans"/>
                <a:ea typeface="Canva Sans"/>
                <a:cs typeface="Canva Sans"/>
                <a:sym typeface="Canva Sans"/>
              </a:rPr>
              <a:t>13</a:t>
            </a:r>
          </a:p>
        </p:txBody>
      </p:sp>
      <p:sp>
        <p:nvSpPr>
          <p:cNvPr id="4" name="AutoShape 4"/>
          <p:cNvSpPr/>
          <p:nvPr/>
        </p:nvSpPr>
        <p:spPr>
          <a:xfrm flipV="1">
            <a:off x="7461643" y="1895463"/>
            <a:ext cx="6821772" cy="19050"/>
          </a:xfrm>
          <a:prstGeom prst="line">
            <a:avLst/>
          </a:prstGeom>
          <a:ln w="38100" cap="flat">
            <a:solidFill>
              <a:srgbClr val="212121"/>
            </a:solidFill>
            <a:prstDash val="solid"/>
            <a:headEnd type="none" w="sm" len="sm"/>
            <a:tailEnd type="arrow" w="med" len="sm"/>
          </a:ln>
        </p:spPr>
        <p:txBody>
          <a:bodyPr/>
          <a:lstStyle/>
          <a:p>
            <a:endParaRPr lang="en-KE"/>
          </a:p>
        </p:txBody>
      </p:sp>
      <p:grpSp>
        <p:nvGrpSpPr>
          <p:cNvPr id="5" name="Group 5"/>
          <p:cNvGrpSpPr>
            <a:grpSpLocks noChangeAspect="1"/>
          </p:cNvGrpSpPr>
          <p:nvPr/>
        </p:nvGrpSpPr>
        <p:grpSpPr>
          <a:xfrm>
            <a:off x="0" y="5433866"/>
            <a:ext cx="2164947" cy="4445770"/>
            <a:chOff x="0" y="0"/>
            <a:chExt cx="2847340" cy="5847080"/>
          </a:xfrm>
        </p:grpSpPr>
        <p:sp>
          <p:nvSpPr>
            <p:cNvPr id="6" name="Freeform 6"/>
            <p:cNvSpPr/>
            <p:nvPr/>
          </p:nvSpPr>
          <p:spPr>
            <a:xfrm>
              <a:off x="0" y="0"/>
              <a:ext cx="2847340" cy="5847080"/>
            </a:xfrm>
            <a:custGeom>
              <a:avLst/>
              <a:gdLst/>
              <a:ahLst/>
              <a:cxnLst/>
              <a:rect l="l" t="t" r="r" b="b"/>
              <a:pathLst>
                <a:path w="2847340" h="5847080">
                  <a:moveTo>
                    <a:pt x="2847340" y="5847080"/>
                  </a:moveTo>
                  <a:lnTo>
                    <a:pt x="0" y="5847080"/>
                  </a:lnTo>
                  <a:lnTo>
                    <a:pt x="0" y="0"/>
                  </a:lnTo>
                  <a:lnTo>
                    <a:pt x="1280160" y="0"/>
                  </a:lnTo>
                  <a:cubicBezTo>
                    <a:pt x="2146300" y="0"/>
                    <a:pt x="2847340" y="702310"/>
                    <a:pt x="2847340" y="1567180"/>
                  </a:cubicBezTo>
                  <a:lnTo>
                    <a:pt x="2847340" y="5847080"/>
                  </a:lnTo>
                  <a:close/>
                </a:path>
              </a:pathLst>
            </a:custGeom>
            <a:blipFill>
              <a:blip r:embed="rId4"/>
              <a:stretch>
                <a:fillRect l="-52676" r="-52676"/>
              </a:stretch>
            </a:blipFill>
          </p:spPr>
          <p:txBody>
            <a:bodyPr/>
            <a:lstStyle/>
            <a:p>
              <a:endParaRPr lang="en-KE"/>
            </a:p>
          </p:txBody>
        </p:sp>
      </p:grpSp>
      <p:grpSp>
        <p:nvGrpSpPr>
          <p:cNvPr id="7" name="Group 7"/>
          <p:cNvGrpSpPr/>
          <p:nvPr/>
        </p:nvGrpSpPr>
        <p:grpSpPr>
          <a:xfrm>
            <a:off x="3307408" y="4429243"/>
            <a:ext cx="4238198" cy="2935407"/>
            <a:chOff x="0" y="0"/>
            <a:chExt cx="5650931" cy="3913876"/>
          </a:xfrm>
        </p:grpSpPr>
        <p:pic>
          <p:nvPicPr>
            <p:cNvPr id="8" name="Picture 8"/>
            <p:cNvPicPr>
              <a:picLocks noChangeAspect="1"/>
            </p:cNvPicPr>
            <p:nvPr/>
          </p:nvPicPr>
          <p:blipFill>
            <a:blip r:embed="rId5"/>
            <a:srcRect t="21132" r="54256" b="21132"/>
            <a:stretch>
              <a:fillRect/>
            </a:stretch>
          </p:blipFill>
          <p:spPr>
            <a:xfrm>
              <a:off x="0" y="0"/>
              <a:ext cx="5650931" cy="3913876"/>
            </a:xfrm>
            <a:prstGeom prst="rect">
              <a:avLst/>
            </a:prstGeom>
          </p:spPr>
        </p:pic>
      </p:grpSp>
      <p:grpSp>
        <p:nvGrpSpPr>
          <p:cNvPr id="9" name="Group 9"/>
          <p:cNvGrpSpPr>
            <a:grpSpLocks noChangeAspect="1"/>
          </p:cNvGrpSpPr>
          <p:nvPr/>
        </p:nvGrpSpPr>
        <p:grpSpPr>
          <a:xfrm>
            <a:off x="15278831" y="917061"/>
            <a:ext cx="2489943" cy="4979886"/>
            <a:chOff x="0" y="0"/>
            <a:chExt cx="3175000" cy="6350000"/>
          </a:xfrm>
        </p:grpSpPr>
        <p:sp>
          <p:nvSpPr>
            <p:cNvPr id="10" name="Freeform 10"/>
            <p:cNvSpPr/>
            <p:nvPr/>
          </p:nvSpPr>
          <p:spPr>
            <a:xfrm>
              <a:off x="0" y="0"/>
              <a:ext cx="3175000" cy="6350000"/>
            </a:xfrm>
            <a:custGeom>
              <a:avLst/>
              <a:gdLst/>
              <a:ahLst/>
              <a:cxnLst/>
              <a:rect l="l" t="t" r="r" b="b"/>
              <a:pathLst>
                <a:path w="3175000" h="6350000">
                  <a:moveTo>
                    <a:pt x="1587500" y="6350000"/>
                  </a:moveTo>
                  <a:lnTo>
                    <a:pt x="1587500" y="6350000"/>
                  </a:lnTo>
                  <a:cubicBezTo>
                    <a:pt x="711200" y="6350000"/>
                    <a:pt x="0" y="5638800"/>
                    <a:pt x="0" y="4762500"/>
                  </a:cubicBezTo>
                  <a:lnTo>
                    <a:pt x="0" y="1587500"/>
                  </a:lnTo>
                  <a:cubicBezTo>
                    <a:pt x="0" y="711200"/>
                    <a:pt x="711200" y="0"/>
                    <a:pt x="1587500" y="0"/>
                  </a:cubicBezTo>
                  <a:lnTo>
                    <a:pt x="1587500" y="0"/>
                  </a:lnTo>
                  <a:cubicBezTo>
                    <a:pt x="2463800" y="0"/>
                    <a:pt x="3175000" y="711200"/>
                    <a:pt x="3175000" y="1587500"/>
                  </a:cubicBezTo>
                  <a:lnTo>
                    <a:pt x="3175000" y="4762500"/>
                  </a:lnTo>
                  <a:cubicBezTo>
                    <a:pt x="3175000" y="5638800"/>
                    <a:pt x="2463800" y="6350000"/>
                    <a:pt x="1587500" y="6350000"/>
                  </a:cubicBezTo>
                  <a:close/>
                </a:path>
              </a:pathLst>
            </a:custGeom>
            <a:blipFill>
              <a:blip r:embed="rId6"/>
              <a:stretch>
                <a:fillRect l="-26625" r="-26625"/>
              </a:stretch>
            </a:blipFill>
          </p:spPr>
          <p:txBody>
            <a:bodyPr/>
            <a:lstStyle/>
            <a:p>
              <a:endParaRPr lang="en-KE"/>
            </a:p>
          </p:txBody>
        </p:sp>
      </p:grpSp>
      <p:grpSp>
        <p:nvGrpSpPr>
          <p:cNvPr id="11" name="Group 11"/>
          <p:cNvGrpSpPr/>
          <p:nvPr/>
        </p:nvGrpSpPr>
        <p:grpSpPr>
          <a:xfrm>
            <a:off x="14400657" y="8576647"/>
            <a:ext cx="3903487" cy="1560664"/>
            <a:chOff x="0" y="0"/>
            <a:chExt cx="5204650" cy="2080885"/>
          </a:xfrm>
        </p:grpSpPr>
        <p:grpSp>
          <p:nvGrpSpPr>
            <p:cNvPr id="12" name="Group 12"/>
            <p:cNvGrpSpPr/>
            <p:nvPr/>
          </p:nvGrpSpPr>
          <p:grpSpPr>
            <a:xfrm>
              <a:off x="796260" y="0"/>
              <a:ext cx="2080885" cy="2080885"/>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38100" cap="sq">
                <a:gradFill>
                  <a:gsLst>
                    <a:gs pos="0">
                      <a:srgbClr val="0097B2">
                        <a:alpha val="100000"/>
                      </a:srgbClr>
                    </a:gs>
                    <a:gs pos="100000">
                      <a:srgbClr val="7ED957">
                        <a:alpha val="100000"/>
                      </a:srgbClr>
                    </a:gs>
                  </a:gsLst>
                  <a:lin ang="2700000"/>
                </a:gradFill>
                <a:prstDash val="solid"/>
                <a:miter/>
              </a:ln>
            </p:spPr>
            <p:txBody>
              <a:bodyPr/>
              <a:lstStyle/>
              <a:p>
                <a:endParaRPr lang="en-KE"/>
              </a:p>
            </p:txBody>
          </p:sp>
          <p:sp>
            <p:nvSpPr>
              <p:cNvPr id="14" name="TextBox 14"/>
              <p:cNvSpPr txBox="1"/>
              <p:nvPr/>
            </p:nvSpPr>
            <p:spPr>
              <a:xfrm>
                <a:off x="76200" y="28575"/>
                <a:ext cx="660400" cy="708025"/>
              </a:xfrm>
              <a:prstGeom prst="rect">
                <a:avLst/>
              </a:prstGeom>
            </p:spPr>
            <p:txBody>
              <a:bodyPr lIns="35877" tIns="35877" rIns="35877" bIns="35877" rtlCol="0" anchor="ctr"/>
              <a:lstStyle/>
              <a:p>
                <a:pPr algn="ctr">
                  <a:lnSpc>
                    <a:spcPts val="3360"/>
                  </a:lnSpc>
                </a:pPr>
                <a:endParaRPr/>
              </a:p>
            </p:txBody>
          </p:sp>
        </p:grpSp>
        <p:grpSp>
          <p:nvGrpSpPr>
            <p:cNvPr id="15" name="Group 15"/>
            <p:cNvGrpSpPr/>
            <p:nvPr/>
          </p:nvGrpSpPr>
          <p:grpSpPr>
            <a:xfrm>
              <a:off x="2327505" y="0"/>
              <a:ext cx="2080885" cy="2080885"/>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38100" cap="sq">
                <a:gradFill>
                  <a:gsLst>
                    <a:gs pos="0">
                      <a:srgbClr val="0097B2">
                        <a:alpha val="100000"/>
                      </a:srgbClr>
                    </a:gs>
                    <a:gs pos="100000">
                      <a:srgbClr val="7ED957">
                        <a:alpha val="100000"/>
                      </a:srgbClr>
                    </a:gs>
                  </a:gsLst>
                  <a:lin ang="2700000"/>
                </a:gradFill>
                <a:prstDash val="solid"/>
                <a:miter/>
              </a:ln>
            </p:spPr>
            <p:txBody>
              <a:bodyPr/>
              <a:lstStyle/>
              <a:p>
                <a:endParaRPr lang="en-KE"/>
              </a:p>
            </p:txBody>
          </p:sp>
          <p:sp>
            <p:nvSpPr>
              <p:cNvPr id="17" name="TextBox 17"/>
              <p:cNvSpPr txBox="1"/>
              <p:nvPr/>
            </p:nvSpPr>
            <p:spPr>
              <a:xfrm>
                <a:off x="76200" y="28575"/>
                <a:ext cx="660400" cy="708025"/>
              </a:xfrm>
              <a:prstGeom prst="rect">
                <a:avLst/>
              </a:prstGeom>
            </p:spPr>
            <p:txBody>
              <a:bodyPr lIns="35877" tIns="35877" rIns="35877" bIns="35877" rtlCol="0" anchor="ctr"/>
              <a:lstStyle/>
              <a:p>
                <a:pPr algn="ctr">
                  <a:lnSpc>
                    <a:spcPts val="3360"/>
                  </a:lnSpc>
                </a:pPr>
                <a:endParaRPr/>
              </a:p>
            </p:txBody>
          </p:sp>
        </p:grpSp>
        <p:grpSp>
          <p:nvGrpSpPr>
            <p:cNvPr id="18" name="Group 18"/>
            <p:cNvGrpSpPr/>
            <p:nvPr/>
          </p:nvGrpSpPr>
          <p:grpSpPr>
            <a:xfrm>
              <a:off x="3858750" y="367493"/>
              <a:ext cx="1345900" cy="1345900"/>
              <a:chOff x="0" y="0"/>
              <a:chExt cx="812800" cy="812800"/>
            </a:xfrm>
          </p:grpSpPr>
          <p:sp>
            <p:nvSpPr>
              <p:cNvPr id="19" name="Freeform 1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38100" cap="sq">
                <a:gradFill>
                  <a:gsLst>
                    <a:gs pos="0">
                      <a:srgbClr val="0097B2">
                        <a:alpha val="100000"/>
                      </a:srgbClr>
                    </a:gs>
                    <a:gs pos="100000">
                      <a:srgbClr val="7ED957">
                        <a:alpha val="100000"/>
                      </a:srgbClr>
                    </a:gs>
                  </a:gsLst>
                  <a:lin ang="2700000"/>
                </a:gradFill>
                <a:prstDash val="solid"/>
                <a:miter/>
              </a:ln>
            </p:spPr>
            <p:txBody>
              <a:bodyPr/>
              <a:lstStyle/>
              <a:p>
                <a:endParaRPr lang="en-KE"/>
              </a:p>
            </p:txBody>
          </p:sp>
          <p:sp>
            <p:nvSpPr>
              <p:cNvPr id="20" name="TextBox 20"/>
              <p:cNvSpPr txBox="1"/>
              <p:nvPr/>
            </p:nvSpPr>
            <p:spPr>
              <a:xfrm>
                <a:off x="76200" y="28575"/>
                <a:ext cx="660400" cy="708025"/>
              </a:xfrm>
              <a:prstGeom prst="rect">
                <a:avLst/>
              </a:prstGeom>
            </p:spPr>
            <p:txBody>
              <a:bodyPr lIns="35877" tIns="35877" rIns="35877" bIns="35877" rtlCol="0" anchor="ctr"/>
              <a:lstStyle/>
              <a:p>
                <a:pPr algn="ctr">
                  <a:lnSpc>
                    <a:spcPts val="3360"/>
                  </a:lnSpc>
                </a:pPr>
                <a:endParaRPr/>
              </a:p>
            </p:txBody>
          </p:sp>
        </p:grpSp>
        <p:grpSp>
          <p:nvGrpSpPr>
            <p:cNvPr id="21" name="Group 21"/>
            <p:cNvGrpSpPr/>
            <p:nvPr/>
          </p:nvGrpSpPr>
          <p:grpSpPr>
            <a:xfrm>
              <a:off x="0" y="367493"/>
              <a:ext cx="1345900" cy="1345900"/>
              <a:chOff x="0" y="0"/>
              <a:chExt cx="812800" cy="812800"/>
            </a:xfrm>
          </p:grpSpPr>
          <p:sp>
            <p:nvSpPr>
              <p:cNvPr id="22" name="Freeform 2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38100" cap="sq">
                <a:gradFill>
                  <a:gsLst>
                    <a:gs pos="0">
                      <a:srgbClr val="0097B2">
                        <a:alpha val="100000"/>
                      </a:srgbClr>
                    </a:gs>
                    <a:gs pos="100000">
                      <a:srgbClr val="7ED957">
                        <a:alpha val="100000"/>
                      </a:srgbClr>
                    </a:gs>
                  </a:gsLst>
                  <a:lin ang="2700000"/>
                </a:gradFill>
                <a:prstDash val="solid"/>
                <a:miter/>
              </a:ln>
            </p:spPr>
            <p:txBody>
              <a:bodyPr/>
              <a:lstStyle/>
              <a:p>
                <a:endParaRPr lang="en-KE"/>
              </a:p>
            </p:txBody>
          </p:sp>
          <p:sp>
            <p:nvSpPr>
              <p:cNvPr id="23" name="TextBox 23"/>
              <p:cNvSpPr txBox="1"/>
              <p:nvPr/>
            </p:nvSpPr>
            <p:spPr>
              <a:xfrm>
                <a:off x="76200" y="28575"/>
                <a:ext cx="660400" cy="708025"/>
              </a:xfrm>
              <a:prstGeom prst="rect">
                <a:avLst/>
              </a:prstGeom>
            </p:spPr>
            <p:txBody>
              <a:bodyPr lIns="35877" tIns="35877" rIns="35877" bIns="35877" rtlCol="0" anchor="ctr"/>
              <a:lstStyle/>
              <a:p>
                <a:pPr algn="ctr">
                  <a:lnSpc>
                    <a:spcPts val="3360"/>
                  </a:lnSpc>
                </a:pPr>
                <a:endParaRPr/>
              </a:p>
            </p:txBody>
          </p:sp>
        </p:grpSp>
      </p:grpSp>
      <p:sp>
        <p:nvSpPr>
          <p:cNvPr id="24" name="Freeform 24"/>
          <p:cNvSpPr/>
          <p:nvPr/>
        </p:nvSpPr>
        <p:spPr>
          <a:xfrm>
            <a:off x="8688067" y="2583680"/>
            <a:ext cx="3501863" cy="3501863"/>
          </a:xfrm>
          <a:custGeom>
            <a:avLst/>
            <a:gdLst/>
            <a:ahLst/>
            <a:cxnLst/>
            <a:rect l="l" t="t" r="r" b="b"/>
            <a:pathLst>
              <a:path w="3501863" h="3501863">
                <a:moveTo>
                  <a:pt x="0" y="0"/>
                </a:moveTo>
                <a:lnTo>
                  <a:pt x="3501863" y="0"/>
                </a:lnTo>
                <a:lnTo>
                  <a:pt x="3501863" y="3501864"/>
                </a:lnTo>
                <a:lnTo>
                  <a:pt x="0" y="3501864"/>
                </a:lnTo>
                <a:lnTo>
                  <a:pt x="0" y="0"/>
                </a:lnTo>
                <a:close/>
              </a:path>
            </a:pathLst>
          </a:custGeom>
          <a:blipFill>
            <a:blip r:embed="rId7"/>
            <a:stretch>
              <a:fillRect/>
            </a:stretch>
          </a:blipFill>
          <a:ln w="85725" cap="rnd">
            <a:solidFill>
              <a:srgbClr val="1C503D"/>
            </a:solidFill>
            <a:prstDash val="solid"/>
            <a:round/>
          </a:ln>
        </p:spPr>
        <p:txBody>
          <a:bodyPr/>
          <a:lstStyle/>
          <a:p>
            <a:endParaRPr lang="en-KE"/>
          </a:p>
        </p:txBody>
      </p:sp>
      <p:sp>
        <p:nvSpPr>
          <p:cNvPr id="25" name="Freeform 25"/>
          <p:cNvSpPr/>
          <p:nvPr/>
        </p:nvSpPr>
        <p:spPr>
          <a:xfrm>
            <a:off x="8682949" y="2792964"/>
            <a:ext cx="3725727" cy="3574397"/>
          </a:xfrm>
          <a:custGeom>
            <a:avLst/>
            <a:gdLst/>
            <a:ahLst/>
            <a:cxnLst/>
            <a:rect l="l" t="t" r="r" b="b"/>
            <a:pathLst>
              <a:path w="3725727" h="3574397">
                <a:moveTo>
                  <a:pt x="0" y="0"/>
                </a:moveTo>
                <a:lnTo>
                  <a:pt x="3725727" y="0"/>
                </a:lnTo>
                <a:lnTo>
                  <a:pt x="3725727" y="3574397"/>
                </a:lnTo>
                <a:lnTo>
                  <a:pt x="0" y="3574397"/>
                </a:lnTo>
                <a:lnTo>
                  <a:pt x="0" y="0"/>
                </a:lnTo>
                <a:close/>
              </a:path>
            </a:pathLst>
          </a:custGeom>
          <a:blipFill>
            <a:blip r:embed="rId7"/>
            <a:stretch>
              <a:fillRect t="-4233"/>
            </a:stretch>
          </a:blipFill>
          <a:ln w="38100" cap="sq">
            <a:solidFill>
              <a:srgbClr val="000000"/>
            </a:solidFill>
            <a:prstDash val="solid"/>
            <a:miter/>
          </a:ln>
        </p:spPr>
        <p:txBody>
          <a:bodyPr/>
          <a:lstStyle/>
          <a:p>
            <a:endParaRPr lang="en-KE"/>
          </a:p>
        </p:txBody>
      </p:sp>
      <p:sp>
        <p:nvSpPr>
          <p:cNvPr id="26" name="TextBox 26"/>
          <p:cNvSpPr txBox="1"/>
          <p:nvPr/>
        </p:nvSpPr>
        <p:spPr>
          <a:xfrm>
            <a:off x="1917330" y="1209663"/>
            <a:ext cx="5097810" cy="1371600"/>
          </a:xfrm>
          <a:prstGeom prst="rect">
            <a:avLst/>
          </a:prstGeom>
        </p:spPr>
        <p:txBody>
          <a:bodyPr lIns="0" tIns="0" rIns="0" bIns="0" rtlCol="0" anchor="t">
            <a:spAutoFit/>
          </a:bodyPr>
          <a:lstStyle/>
          <a:p>
            <a:pPr algn="l">
              <a:lnSpc>
                <a:spcPts val="10800"/>
              </a:lnSpc>
            </a:pPr>
            <a:r>
              <a:rPr lang="en-US" sz="9000" i="1">
                <a:solidFill>
                  <a:srgbClr val="212121"/>
                </a:solidFill>
                <a:latin typeface="Libre Baskerville Italics"/>
                <a:ea typeface="Libre Baskerville Italics"/>
                <a:cs typeface="Libre Baskerville Italics"/>
                <a:sym typeface="Libre Baskerville Italics"/>
              </a:rPr>
              <a:t>Approach</a:t>
            </a:r>
          </a:p>
        </p:txBody>
      </p:sp>
      <p:sp>
        <p:nvSpPr>
          <p:cNvPr id="27" name="TextBox 27"/>
          <p:cNvSpPr txBox="1"/>
          <p:nvPr/>
        </p:nvSpPr>
        <p:spPr>
          <a:xfrm>
            <a:off x="6851343" y="247034"/>
            <a:ext cx="5815699" cy="838200"/>
          </a:xfrm>
          <a:prstGeom prst="rect">
            <a:avLst/>
          </a:prstGeom>
        </p:spPr>
        <p:txBody>
          <a:bodyPr lIns="0" tIns="0" rIns="0" bIns="0" rtlCol="0" anchor="t">
            <a:spAutoFit/>
          </a:bodyPr>
          <a:lstStyle/>
          <a:p>
            <a:pPr marL="0" lvl="0" indent="0" algn="just">
              <a:lnSpc>
                <a:spcPts val="6629"/>
              </a:lnSpc>
              <a:spcBef>
                <a:spcPct val="0"/>
              </a:spcBef>
            </a:pPr>
            <a:r>
              <a:rPr lang="en-US" sz="5524">
                <a:solidFill>
                  <a:srgbClr val="42AB16"/>
                </a:solidFill>
                <a:latin typeface="League Spartan"/>
                <a:ea typeface="League Spartan"/>
                <a:cs typeface="League Spartan"/>
                <a:sym typeface="League Spartan"/>
              </a:rPr>
              <a:t>Methodology</a:t>
            </a:r>
          </a:p>
        </p:txBody>
      </p:sp>
      <p:sp>
        <p:nvSpPr>
          <p:cNvPr id="28" name="TextBox 28"/>
          <p:cNvSpPr txBox="1"/>
          <p:nvPr/>
        </p:nvSpPr>
        <p:spPr>
          <a:xfrm>
            <a:off x="2936505" y="8972550"/>
            <a:ext cx="4078635" cy="1136650"/>
          </a:xfrm>
          <a:prstGeom prst="rect">
            <a:avLst/>
          </a:prstGeom>
        </p:spPr>
        <p:txBody>
          <a:bodyPr lIns="0" tIns="0" rIns="0" bIns="0" rtlCol="0" anchor="t">
            <a:spAutoFit/>
          </a:bodyPr>
          <a:lstStyle/>
          <a:p>
            <a:pPr algn="l">
              <a:lnSpc>
                <a:spcPts val="4550"/>
              </a:lnSpc>
            </a:pPr>
            <a:r>
              <a:rPr lang="en-US" sz="3500" i="1">
                <a:solidFill>
                  <a:srgbClr val="DCEDD8"/>
                </a:solidFill>
                <a:latin typeface="Libre Baskerville Italics"/>
                <a:ea typeface="Libre Baskerville Italics"/>
                <a:cs typeface="Libre Baskerville Italics"/>
                <a:sym typeface="Libre Baskerville Italics"/>
              </a:rPr>
              <a:t>Data Cleaning and </a:t>
            </a:r>
          </a:p>
          <a:p>
            <a:pPr marL="0" lvl="0" indent="0" algn="l">
              <a:lnSpc>
                <a:spcPts val="4550"/>
              </a:lnSpc>
              <a:spcBef>
                <a:spcPct val="0"/>
              </a:spcBef>
            </a:pPr>
            <a:r>
              <a:rPr lang="en-US" sz="3500" i="1">
                <a:solidFill>
                  <a:srgbClr val="DCEDD8"/>
                </a:solidFill>
                <a:latin typeface="Libre Baskerville Italics"/>
                <a:ea typeface="Libre Baskerville Italics"/>
                <a:cs typeface="Libre Baskerville Italics"/>
                <a:sym typeface="Libre Baskerville Italics"/>
              </a:rPr>
              <a:t>preprocessing</a:t>
            </a:r>
          </a:p>
        </p:txBody>
      </p:sp>
      <p:sp>
        <p:nvSpPr>
          <p:cNvPr id="29" name="TextBox 29"/>
          <p:cNvSpPr txBox="1"/>
          <p:nvPr/>
        </p:nvSpPr>
        <p:spPr>
          <a:xfrm>
            <a:off x="4531647" y="2754864"/>
            <a:ext cx="1281147" cy="565150"/>
          </a:xfrm>
          <a:prstGeom prst="rect">
            <a:avLst/>
          </a:prstGeom>
        </p:spPr>
        <p:txBody>
          <a:bodyPr lIns="0" tIns="0" rIns="0" bIns="0" rtlCol="0" anchor="t">
            <a:spAutoFit/>
          </a:bodyPr>
          <a:lstStyle/>
          <a:p>
            <a:pPr marL="0" lvl="0" indent="0" algn="l">
              <a:lnSpc>
                <a:spcPts val="4550"/>
              </a:lnSpc>
              <a:spcBef>
                <a:spcPct val="0"/>
              </a:spcBef>
            </a:pPr>
            <a:r>
              <a:rPr lang="en-US" sz="3500" i="1">
                <a:solidFill>
                  <a:srgbClr val="212121"/>
                </a:solidFill>
                <a:latin typeface="Libre Baskerville Italics"/>
                <a:ea typeface="Libre Baskerville Italics"/>
                <a:cs typeface="Libre Baskerville Italics"/>
                <a:sym typeface="Libre Baskerville Italics"/>
              </a:rPr>
              <a:t>Step 2</a:t>
            </a:r>
          </a:p>
        </p:txBody>
      </p:sp>
      <p:sp>
        <p:nvSpPr>
          <p:cNvPr id="30" name="TextBox 30"/>
          <p:cNvSpPr txBox="1"/>
          <p:nvPr/>
        </p:nvSpPr>
        <p:spPr>
          <a:xfrm>
            <a:off x="9595063" y="6434036"/>
            <a:ext cx="1277466" cy="565150"/>
          </a:xfrm>
          <a:prstGeom prst="rect">
            <a:avLst/>
          </a:prstGeom>
        </p:spPr>
        <p:txBody>
          <a:bodyPr lIns="0" tIns="0" rIns="0" bIns="0" rtlCol="0" anchor="t">
            <a:spAutoFit/>
          </a:bodyPr>
          <a:lstStyle/>
          <a:p>
            <a:pPr marL="0" lvl="0" indent="0" algn="l">
              <a:lnSpc>
                <a:spcPts val="4550"/>
              </a:lnSpc>
              <a:spcBef>
                <a:spcPct val="0"/>
              </a:spcBef>
            </a:pPr>
            <a:r>
              <a:rPr lang="en-US" sz="3500" i="1">
                <a:solidFill>
                  <a:srgbClr val="212121"/>
                </a:solidFill>
                <a:latin typeface="Libre Baskerville Italics"/>
                <a:ea typeface="Libre Baskerville Italics"/>
                <a:cs typeface="Libre Baskerville Italics"/>
                <a:sym typeface="Libre Baskerville Italics"/>
              </a:rPr>
              <a:t>Step 3</a:t>
            </a:r>
          </a:p>
        </p:txBody>
      </p:sp>
      <p:sp>
        <p:nvSpPr>
          <p:cNvPr id="31" name="TextBox 31"/>
          <p:cNvSpPr txBox="1"/>
          <p:nvPr/>
        </p:nvSpPr>
        <p:spPr>
          <a:xfrm>
            <a:off x="16352401" y="6160799"/>
            <a:ext cx="1260311" cy="565150"/>
          </a:xfrm>
          <a:prstGeom prst="rect">
            <a:avLst/>
          </a:prstGeom>
        </p:spPr>
        <p:txBody>
          <a:bodyPr lIns="0" tIns="0" rIns="0" bIns="0" rtlCol="0" anchor="t">
            <a:spAutoFit/>
          </a:bodyPr>
          <a:lstStyle/>
          <a:p>
            <a:pPr marL="0" lvl="0" indent="0" algn="l">
              <a:lnSpc>
                <a:spcPts val="4550"/>
              </a:lnSpc>
              <a:spcBef>
                <a:spcPct val="0"/>
              </a:spcBef>
            </a:pPr>
            <a:r>
              <a:rPr lang="en-US" sz="3500" i="1">
                <a:solidFill>
                  <a:srgbClr val="212121"/>
                </a:solidFill>
                <a:latin typeface="Libre Baskerville Italics"/>
                <a:ea typeface="Libre Baskerville Italics"/>
                <a:cs typeface="Libre Baskerville Italics"/>
                <a:sym typeface="Libre Baskerville Italics"/>
              </a:rPr>
              <a:t>Step 4</a:t>
            </a:r>
          </a:p>
        </p:txBody>
      </p:sp>
      <p:sp>
        <p:nvSpPr>
          <p:cNvPr id="32" name="TextBox 32"/>
          <p:cNvSpPr txBox="1"/>
          <p:nvPr/>
        </p:nvSpPr>
        <p:spPr>
          <a:xfrm>
            <a:off x="3054101" y="8322169"/>
            <a:ext cx="1213917" cy="565150"/>
          </a:xfrm>
          <a:prstGeom prst="rect">
            <a:avLst/>
          </a:prstGeom>
        </p:spPr>
        <p:txBody>
          <a:bodyPr lIns="0" tIns="0" rIns="0" bIns="0" rtlCol="0" anchor="t">
            <a:spAutoFit/>
          </a:bodyPr>
          <a:lstStyle/>
          <a:p>
            <a:pPr marL="0" lvl="0" indent="0" algn="l">
              <a:lnSpc>
                <a:spcPts val="4550"/>
              </a:lnSpc>
              <a:spcBef>
                <a:spcPct val="0"/>
              </a:spcBef>
            </a:pPr>
            <a:r>
              <a:rPr lang="en-US" sz="3500" i="1">
                <a:solidFill>
                  <a:srgbClr val="212121"/>
                </a:solidFill>
                <a:latin typeface="Libre Baskerville Italics"/>
                <a:ea typeface="Libre Baskerville Italics"/>
                <a:cs typeface="Libre Baskerville Italics"/>
                <a:sym typeface="Libre Baskerville Italics"/>
              </a:rPr>
              <a:t>Step 1</a:t>
            </a:r>
          </a:p>
        </p:txBody>
      </p:sp>
      <p:sp>
        <p:nvSpPr>
          <p:cNvPr id="33" name="TextBox 33"/>
          <p:cNvSpPr txBox="1"/>
          <p:nvPr/>
        </p:nvSpPr>
        <p:spPr>
          <a:xfrm>
            <a:off x="3865448" y="3424789"/>
            <a:ext cx="3947666" cy="871105"/>
          </a:xfrm>
          <a:prstGeom prst="rect">
            <a:avLst/>
          </a:prstGeom>
        </p:spPr>
        <p:txBody>
          <a:bodyPr lIns="0" tIns="0" rIns="0" bIns="0" rtlCol="0" anchor="t">
            <a:spAutoFit/>
          </a:bodyPr>
          <a:lstStyle/>
          <a:p>
            <a:pPr algn="l">
              <a:lnSpc>
                <a:spcPts val="3456"/>
              </a:lnSpc>
            </a:pPr>
            <a:r>
              <a:rPr lang="en-US" sz="2659" i="1">
                <a:solidFill>
                  <a:srgbClr val="DCEDD8"/>
                </a:solidFill>
                <a:latin typeface="Libre Baskerville Italics"/>
                <a:ea typeface="Libre Baskerville Italics"/>
                <a:cs typeface="Libre Baskerville Italics"/>
                <a:sym typeface="Libre Baskerville Italics"/>
              </a:rPr>
              <a:t>Feature Engineering and</a:t>
            </a:r>
          </a:p>
          <a:p>
            <a:pPr marL="0" lvl="0" indent="0" algn="l">
              <a:lnSpc>
                <a:spcPts val="3456"/>
              </a:lnSpc>
              <a:spcBef>
                <a:spcPct val="0"/>
              </a:spcBef>
            </a:pPr>
            <a:r>
              <a:rPr lang="en-US" sz="2659" i="1">
                <a:solidFill>
                  <a:srgbClr val="DCEDD8"/>
                </a:solidFill>
                <a:latin typeface="Libre Baskerville Italics"/>
                <a:ea typeface="Libre Baskerville Italics"/>
                <a:cs typeface="Libre Baskerville Italics"/>
                <a:sym typeface="Libre Baskerville Italics"/>
              </a:rPr>
              <a:t> encoding</a:t>
            </a:r>
          </a:p>
        </p:txBody>
      </p:sp>
      <p:sp>
        <p:nvSpPr>
          <p:cNvPr id="34" name="TextBox 34"/>
          <p:cNvSpPr txBox="1"/>
          <p:nvPr/>
        </p:nvSpPr>
        <p:spPr>
          <a:xfrm>
            <a:off x="9144000" y="7069376"/>
            <a:ext cx="4368924" cy="1136650"/>
          </a:xfrm>
          <a:prstGeom prst="rect">
            <a:avLst/>
          </a:prstGeom>
        </p:spPr>
        <p:txBody>
          <a:bodyPr lIns="0" tIns="0" rIns="0" bIns="0" rtlCol="0" anchor="t">
            <a:spAutoFit/>
          </a:bodyPr>
          <a:lstStyle/>
          <a:p>
            <a:pPr algn="l">
              <a:lnSpc>
                <a:spcPts val="4550"/>
              </a:lnSpc>
            </a:pPr>
            <a:r>
              <a:rPr lang="en-US" sz="3500" i="1">
                <a:solidFill>
                  <a:srgbClr val="DCEDD8"/>
                </a:solidFill>
                <a:latin typeface="Libre Baskerville Italics"/>
                <a:ea typeface="Libre Baskerville Italics"/>
                <a:cs typeface="Libre Baskerville Italics"/>
                <a:sym typeface="Libre Baskerville Italics"/>
              </a:rPr>
              <a:t>Training/validating </a:t>
            </a:r>
          </a:p>
          <a:p>
            <a:pPr marL="0" lvl="0" indent="0" algn="l">
              <a:lnSpc>
                <a:spcPts val="4550"/>
              </a:lnSpc>
              <a:spcBef>
                <a:spcPct val="0"/>
              </a:spcBef>
            </a:pPr>
            <a:r>
              <a:rPr lang="en-US" sz="3500" i="1">
                <a:solidFill>
                  <a:srgbClr val="DCEDD8"/>
                </a:solidFill>
                <a:latin typeface="Libre Baskerville Italics"/>
                <a:ea typeface="Libre Baskerville Italics"/>
                <a:cs typeface="Libre Baskerville Italics"/>
                <a:sym typeface="Libre Baskerville Italics"/>
              </a:rPr>
              <a:t>models</a:t>
            </a:r>
          </a:p>
        </p:txBody>
      </p:sp>
      <p:sp>
        <p:nvSpPr>
          <p:cNvPr id="35" name="TextBox 35"/>
          <p:cNvSpPr txBox="1"/>
          <p:nvPr/>
        </p:nvSpPr>
        <p:spPr>
          <a:xfrm>
            <a:off x="15278831" y="6952966"/>
            <a:ext cx="3376771" cy="1253060"/>
          </a:xfrm>
          <a:prstGeom prst="rect">
            <a:avLst/>
          </a:prstGeom>
        </p:spPr>
        <p:txBody>
          <a:bodyPr lIns="0" tIns="0" rIns="0" bIns="0" rtlCol="0" anchor="t">
            <a:spAutoFit/>
          </a:bodyPr>
          <a:lstStyle/>
          <a:p>
            <a:pPr marL="0" lvl="0" indent="0" algn="l">
              <a:lnSpc>
                <a:spcPts val="3359"/>
              </a:lnSpc>
              <a:spcBef>
                <a:spcPct val="0"/>
              </a:spcBef>
            </a:pPr>
            <a:r>
              <a:rPr lang="en-US" sz="2583" i="1">
                <a:solidFill>
                  <a:srgbClr val="DCEDD8"/>
                </a:solidFill>
                <a:latin typeface="Libre Baskerville Italics"/>
                <a:ea typeface="Libre Baskerville Italics"/>
                <a:cs typeface="Libre Baskerville Italics"/>
                <a:sym typeface="Libre Baskerville Italics"/>
              </a:rPr>
              <a:t>Model performance comparison and interpretation</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1C503D"/>
        </a:solidFill>
        <a:effectLst/>
      </p:bgPr>
    </p:bg>
    <p:spTree>
      <p:nvGrpSpPr>
        <p:cNvPr id="1" name=""/>
        <p:cNvGrpSpPr/>
        <p:nvPr/>
      </p:nvGrpSpPr>
      <p:grpSpPr>
        <a:xfrm>
          <a:off x="0" y="0"/>
          <a:ext cx="0" cy="0"/>
          <a:chOff x="0" y="0"/>
          <a:chExt cx="0" cy="0"/>
        </a:xfrm>
      </p:grpSpPr>
      <p:sp>
        <p:nvSpPr>
          <p:cNvPr id="2" name="Freeform 2"/>
          <p:cNvSpPr/>
          <p:nvPr/>
        </p:nvSpPr>
        <p:spPr>
          <a:xfrm>
            <a:off x="-2970988" y="-3330637"/>
            <a:ext cx="12003272" cy="12003272"/>
          </a:xfrm>
          <a:custGeom>
            <a:avLst/>
            <a:gdLst/>
            <a:ahLst/>
            <a:cxnLst/>
            <a:rect l="l" t="t" r="r" b="b"/>
            <a:pathLst>
              <a:path w="12003272" h="12003272">
                <a:moveTo>
                  <a:pt x="0" y="0"/>
                </a:moveTo>
                <a:lnTo>
                  <a:pt x="12003272" y="0"/>
                </a:lnTo>
                <a:lnTo>
                  <a:pt x="12003272" y="12003272"/>
                </a:lnTo>
                <a:lnTo>
                  <a:pt x="0" y="12003272"/>
                </a:lnTo>
                <a:lnTo>
                  <a:pt x="0" y="0"/>
                </a:lnTo>
                <a:close/>
              </a:path>
            </a:pathLst>
          </a:custGeom>
          <a:blipFill>
            <a:blip r:embed="rId2">
              <a:alphaModFix amt="28000"/>
              <a:extLst>
                <a:ext uri="{96DAC541-7B7A-43D3-8B79-37D633B846F1}">
                  <asvg:svgBlip xmlns:asvg="http://schemas.microsoft.com/office/drawing/2016/SVG/main" r:embed="rId3"/>
                </a:ext>
              </a:extLst>
            </a:blip>
            <a:stretch>
              <a:fillRect/>
            </a:stretch>
          </a:blipFill>
        </p:spPr>
        <p:txBody>
          <a:bodyPr/>
          <a:lstStyle/>
          <a:p>
            <a:endParaRPr lang="en-KE"/>
          </a:p>
        </p:txBody>
      </p:sp>
      <p:sp>
        <p:nvSpPr>
          <p:cNvPr id="3" name="Freeform 3"/>
          <p:cNvSpPr/>
          <p:nvPr/>
        </p:nvSpPr>
        <p:spPr>
          <a:xfrm rot="-2944654">
            <a:off x="14954436" y="7649145"/>
            <a:ext cx="6572845" cy="6572845"/>
          </a:xfrm>
          <a:custGeom>
            <a:avLst/>
            <a:gdLst/>
            <a:ahLst/>
            <a:cxnLst/>
            <a:rect l="l" t="t" r="r" b="b"/>
            <a:pathLst>
              <a:path w="6572845" h="6572845">
                <a:moveTo>
                  <a:pt x="0" y="0"/>
                </a:moveTo>
                <a:lnTo>
                  <a:pt x="6572845" y="0"/>
                </a:lnTo>
                <a:lnTo>
                  <a:pt x="6572845" y="6572845"/>
                </a:lnTo>
                <a:lnTo>
                  <a:pt x="0" y="657284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KE"/>
          </a:p>
        </p:txBody>
      </p:sp>
      <p:sp>
        <p:nvSpPr>
          <p:cNvPr id="4" name="TextBox 4"/>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Canva Sans"/>
                <a:ea typeface="Canva Sans"/>
                <a:cs typeface="Canva Sans"/>
                <a:sym typeface="Canva Sans"/>
              </a:rPr>
              <a:t>14</a:t>
            </a:r>
          </a:p>
        </p:txBody>
      </p:sp>
      <p:sp>
        <p:nvSpPr>
          <p:cNvPr id="5" name="TextBox 5"/>
          <p:cNvSpPr txBox="1"/>
          <p:nvPr/>
        </p:nvSpPr>
        <p:spPr>
          <a:xfrm>
            <a:off x="4852875" y="333375"/>
            <a:ext cx="7246420" cy="695325"/>
          </a:xfrm>
          <a:prstGeom prst="rect">
            <a:avLst/>
          </a:prstGeom>
        </p:spPr>
        <p:txBody>
          <a:bodyPr lIns="0" tIns="0" rIns="0" bIns="0" rtlCol="0" anchor="t">
            <a:spAutoFit/>
          </a:bodyPr>
          <a:lstStyle/>
          <a:p>
            <a:pPr marL="0" lvl="0" indent="0" algn="just">
              <a:lnSpc>
                <a:spcPts val="5429"/>
              </a:lnSpc>
              <a:spcBef>
                <a:spcPct val="0"/>
              </a:spcBef>
            </a:pPr>
            <a:r>
              <a:rPr lang="en-US" sz="4524">
                <a:solidFill>
                  <a:srgbClr val="F8FFEA"/>
                </a:solidFill>
                <a:latin typeface="League Spartan"/>
                <a:ea typeface="League Spartan"/>
                <a:cs typeface="League Spartan"/>
                <a:sym typeface="League Spartan"/>
              </a:rPr>
              <a:t>MODELLING APPROACH</a:t>
            </a:r>
          </a:p>
        </p:txBody>
      </p:sp>
      <p:sp>
        <p:nvSpPr>
          <p:cNvPr id="6" name="TextBox 6"/>
          <p:cNvSpPr txBox="1"/>
          <p:nvPr/>
        </p:nvSpPr>
        <p:spPr>
          <a:xfrm>
            <a:off x="317938" y="971550"/>
            <a:ext cx="10263014" cy="7908838"/>
          </a:xfrm>
          <a:prstGeom prst="rect">
            <a:avLst/>
          </a:prstGeom>
        </p:spPr>
        <p:txBody>
          <a:bodyPr lIns="0" tIns="0" rIns="0" bIns="0" rtlCol="0" anchor="t">
            <a:spAutoFit/>
          </a:bodyPr>
          <a:lstStyle/>
          <a:p>
            <a:pPr algn="just">
              <a:lnSpc>
                <a:spcPts val="3714"/>
              </a:lnSpc>
            </a:pPr>
            <a:r>
              <a:rPr lang="en-US" sz="2653" b="1">
                <a:solidFill>
                  <a:srgbClr val="FFFFFF"/>
                </a:solidFill>
                <a:latin typeface="Canva Sans Bold"/>
                <a:ea typeface="Canva Sans Bold"/>
                <a:cs typeface="Canva Sans Bold"/>
                <a:sym typeface="Canva Sans Bold"/>
              </a:rPr>
              <a:t>Algorithm Selection</a:t>
            </a:r>
          </a:p>
          <a:p>
            <a:pPr algn="just">
              <a:lnSpc>
                <a:spcPts val="3294"/>
              </a:lnSpc>
            </a:pPr>
            <a:r>
              <a:rPr lang="en-US" sz="2353">
                <a:solidFill>
                  <a:srgbClr val="FFFFFF"/>
                </a:solidFill>
                <a:latin typeface="Canva Sans"/>
                <a:ea typeface="Canva Sans"/>
                <a:cs typeface="Canva Sans"/>
                <a:sym typeface="Canva Sans"/>
              </a:rPr>
              <a:t>Four classification algorithms were evaluated:</a:t>
            </a:r>
          </a:p>
          <a:p>
            <a:pPr algn="just">
              <a:lnSpc>
                <a:spcPts val="3294"/>
              </a:lnSpc>
            </a:pPr>
            <a:endParaRPr lang="en-US" sz="2353">
              <a:solidFill>
                <a:srgbClr val="FFFFFF"/>
              </a:solidFill>
              <a:latin typeface="Canva Sans"/>
              <a:ea typeface="Canva Sans"/>
              <a:cs typeface="Canva Sans"/>
              <a:sym typeface="Canva Sans"/>
            </a:endParaRPr>
          </a:p>
          <a:p>
            <a:pPr marL="508103" lvl="1" indent="-254051" algn="just">
              <a:lnSpc>
                <a:spcPts val="3294"/>
              </a:lnSpc>
              <a:buFont typeface="Arial"/>
              <a:buChar char="•"/>
            </a:pPr>
            <a:r>
              <a:rPr lang="en-US" sz="2353" b="1">
                <a:solidFill>
                  <a:srgbClr val="FFFFFF"/>
                </a:solidFill>
                <a:latin typeface="Canva Sans Bold"/>
                <a:ea typeface="Canva Sans Bold"/>
                <a:cs typeface="Canva Sans Bold"/>
                <a:sym typeface="Canva Sans Bold"/>
              </a:rPr>
              <a:t>Multi-Layer Perceptron (MLP) </a:t>
            </a:r>
            <a:r>
              <a:rPr lang="en-US" sz="2353">
                <a:solidFill>
                  <a:srgbClr val="FFFFFF"/>
                </a:solidFill>
                <a:latin typeface="Canva Sans"/>
                <a:ea typeface="Canva Sans"/>
                <a:cs typeface="Canva Sans"/>
                <a:sym typeface="Canva Sans"/>
              </a:rPr>
              <a:t>- Neural network approach</a:t>
            </a:r>
          </a:p>
          <a:p>
            <a:pPr algn="just">
              <a:lnSpc>
                <a:spcPts val="3294"/>
              </a:lnSpc>
            </a:pPr>
            <a:endParaRPr lang="en-US" sz="2353">
              <a:solidFill>
                <a:srgbClr val="FFFFFF"/>
              </a:solidFill>
              <a:latin typeface="Canva Sans"/>
              <a:ea typeface="Canva Sans"/>
              <a:cs typeface="Canva Sans"/>
              <a:sym typeface="Canva Sans"/>
            </a:endParaRPr>
          </a:p>
          <a:p>
            <a:pPr marL="508103" lvl="1" indent="-254051" algn="just">
              <a:lnSpc>
                <a:spcPts val="3294"/>
              </a:lnSpc>
              <a:buFont typeface="Arial"/>
              <a:buChar char="•"/>
            </a:pPr>
            <a:r>
              <a:rPr lang="en-US" sz="2353" b="1">
                <a:solidFill>
                  <a:srgbClr val="FFFFFF"/>
                </a:solidFill>
                <a:latin typeface="Canva Sans Bold"/>
                <a:ea typeface="Canva Sans Bold"/>
                <a:cs typeface="Canva Sans Bold"/>
                <a:sym typeface="Canva Sans Bold"/>
              </a:rPr>
              <a:t>Logistic Regression </a:t>
            </a:r>
            <a:r>
              <a:rPr lang="en-US" sz="2353">
                <a:solidFill>
                  <a:srgbClr val="FFFFFF"/>
                </a:solidFill>
                <a:latin typeface="Canva Sans"/>
                <a:ea typeface="Canva Sans"/>
                <a:cs typeface="Canva Sans"/>
                <a:sym typeface="Canva Sans"/>
              </a:rPr>
              <a:t>- Baseline linear model</a:t>
            </a:r>
          </a:p>
          <a:p>
            <a:pPr algn="just">
              <a:lnSpc>
                <a:spcPts val="3294"/>
              </a:lnSpc>
            </a:pPr>
            <a:endParaRPr lang="en-US" sz="2353">
              <a:solidFill>
                <a:srgbClr val="FFFFFF"/>
              </a:solidFill>
              <a:latin typeface="Canva Sans"/>
              <a:ea typeface="Canva Sans"/>
              <a:cs typeface="Canva Sans"/>
              <a:sym typeface="Canva Sans"/>
            </a:endParaRPr>
          </a:p>
          <a:p>
            <a:pPr marL="508103" lvl="1" indent="-254051" algn="just">
              <a:lnSpc>
                <a:spcPts val="3294"/>
              </a:lnSpc>
              <a:buFont typeface="Arial"/>
              <a:buChar char="•"/>
            </a:pPr>
            <a:r>
              <a:rPr lang="en-US" sz="2353" b="1">
                <a:solidFill>
                  <a:srgbClr val="FFFFFF"/>
                </a:solidFill>
                <a:latin typeface="Canva Sans Bold"/>
                <a:ea typeface="Canva Sans Bold"/>
                <a:cs typeface="Canva Sans Bold"/>
                <a:sym typeface="Canva Sans Bold"/>
              </a:rPr>
              <a:t>Random Forest </a:t>
            </a:r>
            <a:r>
              <a:rPr lang="en-US" sz="2353">
                <a:solidFill>
                  <a:srgbClr val="FFFFFF"/>
                </a:solidFill>
                <a:latin typeface="Canva Sans"/>
                <a:ea typeface="Canva Sans"/>
                <a:cs typeface="Canva Sans"/>
                <a:sym typeface="Canva Sans"/>
              </a:rPr>
              <a:t>- Ensemble tree method</a:t>
            </a:r>
          </a:p>
          <a:p>
            <a:pPr algn="just">
              <a:lnSpc>
                <a:spcPts val="3294"/>
              </a:lnSpc>
            </a:pPr>
            <a:endParaRPr lang="en-US" sz="2353">
              <a:solidFill>
                <a:srgbClr val="FFFFFF"/>
              </a:solidFill>
              <a:latin typeface="Canva Sans"/>
              <a:ea typeface="Canva Sans"/>
              <a:cs typeface="Canva Sans"/>
              <a:sym typeface="Canva Sans"/>
            </a:endParaRPr>
          </a:p>
          <a:p>
            <a:pPr marL="508103" lvl="1" indent="-254051" algn="just">
              <a:lnSpc>
                <a:spcPts val="3294"/>
              </a:lnSpc>
              <a:buFont typeface="Arial"/>
              <a:buChar char="•"/>
            </a:pPr>
            <a:r>
              <a:rPr lang="en-US" sz="2353" b="1">
                <a:solidFill>
                  <a:srgbClr val="FFFFFF"/>
                </a:solidFill>
                <a:latin typeface="Canva Sans Bold"/>
                <a:ea typeface="Canva Sans Bold"/>
                <a:cs typeface="Canva Sans Bold"/>
                <a:sym typeface="Canva Sans Bold"/>
              </a:rPr>
              <a:t>Gradient Boosting -</a:t>
            </a:r>
            <a:r>
              <a:rPr lang="en-US" sz="2353">
                <a:solidFill>
                  <a:srgbClr val="FFFFFF"/>
                </a:solidFill>
                <a:latin typeface="Canva Sans"/>
                <a:ea typeface="Canva Sans"/>
                <a:cs typeface="Canva Sans"/>
                <a:sym typeface="Canva Sans"/>
              </a:rPr>
              <a:t> Sequential ensemble technique</a:t>
            </a:r>
          </a:p>
          <a:p>
            <a:pPr algn="just">
              <a:lnSpc>
                <a:spcPts val="3294"/>
              </a:lnSpc>
            </a:pPr>
            <a:endParaRPr lang="en-US" sz="2353">
              <a:solidFill>
                <a:srgbClr val="FFFFFF"/>
              </a:solidFill>
              <a:latin typeface="Canva Sans"/>
              <a:ea typeface="Canva Sans"/>
              <a:cs typeface="Canva Sans"/>
              <a:sym typeface="Canva Sans"/>
            </a:endParaRPr>
          </a:p>
          <a:p>
            <a:pPr algn="just">
              <a:lnSpc>
                <a:spcPts val="3854"/>
              </a:lnSpc>
            </a:pPr>
            <a:r>
              <a:rPr lang="en-US" sz="2753" b="1">
                <a:solidFill>
                  <a:srgbClr val="FFFFFF"/>
                </a:solidFill>
                <a:latin typeface="Canva Sans Bold"/>
                <a:ea typeface="Canva Sans Bold"/>
                <a:cs typeface="Canva Sans Bold"/>
                <a:sym typeface="Canva Sans Bold"/>
              </a:rPr>
              <a:t>Training Protocol</a:t>
            </a:r>
          </a:p>
          <a:p>
            <a:pPr marL="508103" lvl="1" indent="-254051" algn="just">
              <a:lnSpc>
                <a:spcPts val="3294"/>
              </a:lnSpc>
              <a:buFont typeface="Arial"/>
              <a:buChar char="•"/>
            </a:pPr>
            <a:r>
              <a:rPr lang="en-US" sz="2353">
                <a:solidFill>
                  <a:srgbClr val="FFFFFF"/>
                </a:solidFill>
                <a:latin typeface="Canva Sans"/>
                <a:ea typeface="Canva Sans"/>
                <a:cs typeface="Canva Sans"/>
                <a:sym typeface="Canva Sans"/>
              </a:rPr>
              <a:t>Train-Test Split: 80-20 stratified split preserving class distribution</a:t>
            </a:r>
          </a:p>
          <a:p>
            <a:pPr algn="just">
              <a:lnSpc>
                <a:spcPts val="3294"/>
              </a:lnSpc>
            </a:pPr>
            <a:endParaRPr lang="en-US" sz="2353">
              <a:solidFill>
                <a:srgbClr val="FFFFFF"/>
              </a:solidFill>
              <a:latin typeface="Canva Sans"/>
              <a:ea typeface="Canva Sans"/>
              <a:cs typeface="Canva Sans"/>
              <a:sym typeface="Canva Sans"/>
            </a:endParaRPr>
          </a:p>
          <a:p>
            <a:pPr marL="508103" lvl="1" indent="-254051" algn="just">
              <a:lnSpc>
                <a:spcPts val="3294"/>
              </a:lnSpc>
              <a:buFont typeface="Arial"/>
              <a:buChar char="•"/>
            </a:pPr>
            <a:r>
              <a:rPr lang="en-US" sz="2353">
                <a:solidFill>
                  <a:srgbClr val="FFFFFF"/>
                </a:solidFill>
                <a:latin typeface="Canva Sans"/>
                <a:ea typeface="Canva Sans"/>
                <a:cs typeface="Canva Sans"/>
                <a:sym typeface="Canva Sans"/>
              </a:rPr>
              <a:t>Cross-Validation: 5-fold stratified cross-validation</a:t>
            </a:r>
          </a:p>
          <a:p>
            <a:pPr algn="just">
              <a:lnSpc>
                <a:spcPts val="3294"/>
              </a:lnSpc>
            </a:pPr>
            <a:endParaRPr lang="en-US" sz="2353">
              <a:solidFill>
                <a:srgbClr val="FFFFFF"/>
              </a:solidFill>
              <a:latin typeface="Canva Sans"/>
              <a:ea typeface="Canva Sans"/>
              <a:cs typeface="Canva Sans"/>
              <a:sym typeface="Canva Sans"/>
            </a:endParaRPr>
          </a:p>
          <a:p>
            <a:pPr marL="508103" lvl="1" indent="-254051" algn="just">
              <a:lnSpc>
                <a:spcPts val="3294"/>
              </a:lnSpc>
              <a:buFont typeface="Arial"/>
              <a:buChar char="•"/>
            </a:pPr>
            <a:r>
              <a:rPr lang="en-US" sz="2353">
                <a:solidFill>
                  <a:srgbClr val="FFFFFF"/>
                </a:solidFill>
                <a:latin typeface="Canva Sans"/>
                <a:ea typeface="Canva Sans"/>
                <a:cs typeface="Canva Sans"/>
                <a:sym typeface="Canva Sans"/>
              </a:rPr>
              <a:t>Hyperparameter Tuning: RandomizedSearchCV for Random Forest</a:t>
            </a:r>
          </a:p>
          <a:p>
            <a:pPr algn="just">
              <a:lnSpc>
                <a:spcPts val="3294"/>
              </a:lnSpc>
            </a:pPr>
            <a:endParaRPr lang="en-US" sz="2353">
              <a:solidFill>
                <a:srgbClr val="FFFFFF"/>
              </a:solidFill>
              <a:latin typeface="Canva Sans"/>
              <a:ea typeface="Canva Sans"/>
              <a:cs typeface="Canva Sans"/>
              <a:sym typeface="Canva Sans"/>
            </a:endParaRPr>
          </a:p>
          <a:p>
            <a:pPr marL="508103" lvl="1" indent="-254051" algn="just">
              <a:lnSpc>
                <a:spcPts val="3294"/>
              </a:lnSpc>
              <a:buFont typeface="Arial"/>
              <a:buChar char="•"/>
            </a:pPr>
            <a:r>
              <a:rPr lang="en-US" sz="2353">
                <a:solidFill>
                  <a:srgbClr val="FFFFFF"/>
                </a:solidFill>
                <a:latin typeface="Canva Sans"/>
                <a:ea typeface="Canva Sans"/>
                <a:cs typeface="Canva Sans"/>
                <a:sym typeface="Canva Sans"/>
              </a:rPr>
              <a:t>Evaluation Metrics: Accuracy, Precision, Recall, F1-Score, AUC-ROC</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1C503D"/>
        </a:solidFill>
        <a:effectLst/>
      </p:bgPr>
    </p:bg>
    <p:spTree>
      <p:nvGrpSpPr>
        <p:cNvPr id="1" name=""/>
        <p:cNvGrpSpPr/>
        <p:nvPr/>
      </p:nvGrpSpPr>
      <p:grpSpPr>
        <a:xfrm>
          <a:off x="0" y="0"/>
          <a:ext cx="0" cy="0"/>
          <a:chOff x="0" y="0"/>
          <a:chExt cx="0" cy="0"/>
        </a:xfrm>
      </p:grpSpPr>
      <p:sp>
        <p:nvSpPr>
          <p:cNvPr id="2" name="Freeform 2"/>
          <p:cNvSpPr/>
          <p:nvPr/>
        </p:nvSpPr>
        <p:spPr>
          <a:xfrm rot="-2944654">
            <a:off x="14954436" y="7649145"/>
            <a:ext cx="6572845" cy="6572845"/>
          </a:xfrm>
          <a:custGeom>
            <a:avLst/>
            <a:gdLst/>
            <a:ahLst/>
            <a:cxnLst/>
            <a:rect l="l" t="t" r="r" b="b"/>
            <a:pathLst>
              <a:path w="6572845" h="6572845">
                <a:moveTo>
                  <a:pt x="0" y="0"/>
                </a:moveTo>
                <a:lnTo>
                  <a:pt x="6572845" y="0"/>
                </a:lnTo>
                <a:lnTo>
                  <a:pt x="6572845" y="6572845"/>
                </a:lnTo>
                <a:lnTo>
                  <a:pt x="0" y="657284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KE"/>
          </a:p>
        </p:txBody>
      </p:sp>
      <p:sp>
        <p:nvSpPr>
          <p:cNvPr id="3" name="Freeform 3"/>
          <p:cNvSpPr/>
          <p:nvPr/>
        </p:nvSpPr>
        <p:spPr>
          <a:xfrm>
            <a:off x="10570703" y="2158189"/>
            <a:ext cx="7229141" cy="3947273"/>
          </a:xfrm>
          <a:custGeom>
            <a:avLst/>
            <a:gdLst/>
            <a:ahLst/>
            <a:cxnLst/>
            <a:rect l="l" t="t" r="r" b="b"/>
            <a:pathLst>
              <a:path w="7229141" h="3947273">
                <a:moveTo>
                  <a:pt x="0" y="0"/>
                </a:moveTo>
                <a:lnTo>
                  <a:pt x="7229141" y="0"/>
                </a:lnTo>
                <a:lnTo>
                  <a:pt x="7229141" y="3947273"/>
                </a:lnTo>
                <a:lnTo>
                  <a:pt x="0" y="3947273"/>
                </a:lnTo>
                <a:lnTo>
                  <a:pt x="0" y="0"/>
                </a:lnTo>
                <a:close/>
              </a:path>
            </a:pathLst>
          </a:custGeom>
          <a:blipFill>
            <a:blip r:embed="rId4"/>
            <a:stretch>
              <a:fillRect l="-3707" r="-23520"/>
            </a:stretch>
          </a:blipFill>
        </p:spPr>
        <p:txBody>
          <a:bodyPr/>
          <a:lstStyle/>
          <a:p>
            <a:endParaRPr lang="en-KE"/>
          </a:p>
        </p:txBody>
      </p:sp>
      <p:sp>
        <p:nvSpPr>
          <p:cNvPr id="4" name="TextBox 4"/>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Canva Sans"/>
                <a:ea typeface="Canva Sans"/>
                <a:cs typeface="Canva Sans"/>
                <a:sym typeface="Canva Sans"/>
              </a:rPr>
              <a:t>15</a:t>
            </a:r>
          </a:p>
        </p:txBody>
      </p:sp>
      <p:sp>
        <p:nvSpPr>
          <p:cNvPr id="5" name="TextBox 5"/>
          <p:cNvSpPr txBox="1"/>
          <p:nvPr/>
        </p:nvSpPr>
        <p:spPr>
          <a:xfrm>
            <a:off x="4852875" y="333375"/>
            <a:ext cx="7246420" cy="695325"/>
          </a:xfrm>
          <a:prstGeom prst="rect">
            <a:avLst/>
          </a:prstGeom>
        </p:spPr>
        <p:txBody>
          <a:bodyPr lIns="0" tIns="0" rIns="0" bIns="0" rtlCol="0" anchor="t">
            <a:spAutoFit/>
          </a:bodyPr>
          <a:lstStyle/>
          <a:p>
            <a:pPr marL="0" lvl="0" indent="0" algn="just">
              <a:lnSpc>
                <a:spcPts val="5429"/>
              </a:lnSpc>
              <a:spcBef>
                <a:spcPct val="0"/>
              </a:spcBef>
            </a:pPr>
            <a:r>
              <a:rPr lang="en-US" sz="4524">
                <a:solidFill>
                  <a:srgbClr val="F8FFEA"/>
                </a:solidFill>
                <a:latin typeface="League Spartan"/>
                <a:ea typeface="League Spartan"/>
                <a:cs typeface="League Spartan"/>
                <a:sym typeface="League Spartan"/>
              </a:rPr>
              <a:t>MODELLING APPROACH</a:t>
            </a:r>
          </a:p>
        </p:txBody>
      </p:sp>
      <p:sp>
        <p:nvSpPr>
          <p:cNvPr id="6" name="TextBox 6"/>
          <p:cNvSpPr txBox="1"/>
          <p:nvPr/>
        </p:nvSpPr>
        <p:spPr>
          <a:xfrm>
            <a:off x="731493" y="962025"/>
            <a:ext cx="4560168" cy="580390"/>
          </a:xfrm>
          <a:prstGeom prst="rect">
            <a:avLst/>
          </a:prstGeom>
        </p:spPr>
        <p:txBody>
          <a:bodyPr lIns="0" tIns="0" rIns="0" bIns="0" rtlCol="0" anchor="t">
            <a:spAutoFit/>
          </a:bodyPr>
          <a:lstStyle/>
          <a:p>
            <a:pPr algn="ctr">
              <a:lnSpc>
                <a:spcPts val="4759"/>
              </a:lnSpc>
            </a:pPr>
            <a:r>
              <a:rPr lang="en-US" sz="3399" b="1">
                <a:solidFill>
                  <a:srgbClr val="F8FFEA"/>
                </a:solidFill>
                <a:latin typeface="Noto Serif Bold"/>
                <a:ea typeface="Noto Serif Bold"/>
                <a:cs typeface="Noto Serif Bold"/>
                <a:sym typeface="Noto Serif Bold"/>
              </a:rPr>
              <a:t>Performance Results</a:t>
            </a:r>
          </a:p>
        </p:txBody>
      </p:sp>
      <p:sp>
        <p:nvSpPr>
          <p:cNvPr id="7" name="TextBox 7"/>
          <p:cNvSpPr txBox="1"/>
          <p:nvPr/>
        </p:nvSpPr>
        <p:spPr>
          <a:xfrm>
            <a:off x="719357" y="1688928"/>
            <a:ext cx="9333037" cy="7271063"/>
          </a:xfrm>
          <a:prstGeom prst="rect">
            <a:avLst/>
          </a:prstGeom>
        </p:spPr>
        <p:txBody>
          <a:bodyPr lIns="0" tIns="0" rIns="0" bIns="0" rtlCol="0" anchor="t">
            <a:spAutoFit/>
          </a:bodyPr>
          <a:lstStyle/>
          <a:p>
            <a:pPr algn="l">
              <a:lnSpc>
                <a:spcPts val="3622"/>
              </a:lnSpc>
              <a:spcBef>
                <a:spcPct val="0"/>
              </a:spcBef>
            </a:pPr>
            <a:r>
              <a:rPr lang="en-US" sz="2587">
                <a:solidFill>
                  <a:srgbClr val="FFFFFF"/>
                </a:solidFill>
                <a:latin typeface="Noto Serif"/>
                <a:ea typeface="Noto Serif"/>
                <a:cs typeface="Noto Serif"/>
                <a:sym typeface="Noto Serif"/>
              </a:rPr>
              <a:t>The MLP Neural Network achieved the highest accuracy at 78%, making it the best performer due to its ability to capture complex non-linear relationships in mental health data. </a:t>
            </a:r>
          </a:p>
          <a:p>
            <a:pPr algn="l">
              <a:lnSpc>
                <a:spcPts val="3622"/>
              </a:lnSpc>
              <a:spcBef>
                <a:spcPct val="0"/>
              </a:spcBef>
            </a:pPr>
            <a:r>
              <a:rPr lang="en-US" sz="2587">
                <a:solidFill>
                  <a:srgbClr val="FFFFFF"/>
                </a:solidFill>
                <a:latin typeface="Noto Serif"/>
                <a:ea typeface="Noto Serif"/>
                <a:cs typeface="Noto Serif"/>
                <a:sym typeface="Noto Serif"/>
              </a:rPr>
              <a:t>Gradient Boosting ranked second with 75% accuracy, demonstrating strong ensemble learning capabilities and balanced precision-recall metrics across both classes. </a:t>
            </a:r>
          </a:p>
          <a:p>
            <a:pPr algn="l">
              <a:lnSpc>
                <a:spcPts val="3622"/>
              </a:lnSpc>
              <a:spcBef>
                <a:spcPct val="0"/>
              </a:spcBef>
            </a:pPr>
            <a:r>
              <a:rPr lang="en-US" sz="2587">
                <a:solidFill>
                  <a:srgbClr val="FFFFFF"/>
                </a:solidFill>
                <a:latin typeface="Noto Serif"/>
                <a:ea typeface="Noto Serif"/>
                <a:cs typeface="Noto Serif"/>
                <a:sym typeface="Noto Serif"/>
              </a:rPr>
              <a:t>Random Forest came third at 74% accuracy, providing solid baseline performance with good stability through its ensemble of decision trees.</a:t>
            </a:r>
          </a:p>
          <a:p>
            <a:pPr algn="l">
              <a:lnSpc>
                <a:spcPts val="3622"/>
              </a:lnSpc>
              <a:spcBef>
                <a:spcPct val="0"/>
              </a:spcBef>
            </a:pPr>
            <a:r>
              <a:rPr lang="en-US" sz="2587">
                <a:solidFill>
                  <a:srgbClr val="FFFFFF"/>
                </a:solidFill>
                <a:latin typeface="Noto Serif"/>
                <a:ea typeface="Noto Serif"/>
                <a:cs typeface="Noto Serif"/>
                <a:sym typeface="Noto Serif"/>
              </a:rPr>
              <a:t>Logistic Regression ranked last with 72% accuracy, limited by its linear assumptions which fail to capture the intricate patterns inherent in mental health treatment-seeking behavior, though it remains valuable for interpretability.</a:t>
            </a:r>
          </a:p>
          <a:p>
            <a:pPr algn="l">
              <a:lnSpc>
                <a:spcPts val="3622"/>
              </a:lnSpc>
              <a:spcBef>
                <a:spcPct val="0"/>
              </a:spcBef>
            </a:pPr>
            <a:r>
              <a:rPr lang="en-US" sz="2587">
                <a:solidFill>
                  <a:srgbClr val="FFFFFF"/>
                </a:solidFill>
                <a:latin typeface="Noto Serif"/>
                <a:ea typeface="Noto Serif"/>
                <a:cs typeface="Noto Serif"/>
                <a:sym typeface="Noto Serif"/>
              </a:rPr>
              <a:t>Retry</a:t>
            </a:r>
          </a:p>
          <a:p>
            <a:pPr algn="l">
              <a:lnSpc>
                <a:spcPts val="3342"/>
              </a:lnSpc>
              <a:spcBef>
                <a:spcPct val="0"/>
              </a:spcBef>
            </a:pPr>
            <a:endParaRPr lang="en-US" sz="2587">
              <a:solidFill>
                <a:srgbClr val="FFFFFF"/>
              </a:solidFill>
              <a:latin typeface="Noto Serif"/>
              <a:ea typeface="Noto Serif"/>
              <a:cs typeface="Noto Serif"/>
              <a:sym typeface="Noto Serif"/>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1C503D"/>
        </a:solidFill>
        <a:effectLst/>
      </p:bgPr>
    </p:bg>
    <p:spTree>
      <p:nvGrpSpPr>
        <p:cNvPr id="1" name=""/>
        <p:cNvGrpSpPr/>
        <p:nvPr/>
      </p:nvGrpSpPr>
      <p:grpSpPr>
        <a:xfrm>
          <a:off x="0" y="0"/>
          <a:ext cx="0" cy="0"/>
          <a:chOff x="0" y="0"/>
          <a:chExt cx="0" cy="0"/>
        </a:xfrm>
      </p:grpSpPr>
      <p:sp>
        <p:nvSpPr>
          <p:cNvPr id="2" name="Freeform 2"/>
          <p:cNvSpPr/>
          <p:nvPr/>
        </p:nvSpPr>
        <p:spPr>
          <a:xfrm rot="-2944654">
            <a:off x="14954436" y="7649145"/>
            <a:ext cx="6572845" cy="6572845"/>
          </a:xfrm>
          <a:custGeom>
            <a:avLst/>
            <a:gdLst/>
            <a:ahLst/>
            <a:cxnLst/>
            <a:rect l="l" t="t" r="r" b="b"/>
            <a:pathLst>
              <a:path w="6572845" h="6572845">
                <a:moveTo>
                  <a:pt x="0" y="0"/>
                </a:moveTo>
                <a:lnTo>
                  <a:pt x="6572845" y="0"/>
                </a:lnTo>
                <a:lnTo>
                  <a:pt x="6572845" y="6572845"/>
                </a:lnTo>
                <a:lnTo>
                  <a:pt x="0" y="657284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KE"/>
          </a:p>
        </p:txBody>
      </p:sp>
      <p:sp>
        <p:nvSpPr>
          <p:cNvPr id="3" name="TextBox 3"/>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Canva Sans"/>
                <a:ea typeface="Canva Sans"/>
                <a:cs typeface="Canva Sans"/>
                <a:sym typeface="Canva Sans"/>
              </a:rPr>
              <a:t>16</a:t>
            </a:r>
          </a:p>
        </p:txBody>
      </p:sp>
      <p:sp>
        <p:nvSpPr>
          <p:cNvPr id="4" name="TextBox 4"/>
          <p:cNvSpPr txBox="1"/>
          <p:nvPr/>
        </p:nvSpPr>
        <p:spPr>
          <a:xfrm>
            <a:off x="522327" y="530538"/>
            <a:ext cx="16147882" cy="8447087"/>
          </a:xfrm>
          <a:prstGeom prst="rect">
            <a:avLst/>
          </a:prstGeom>
        </p:spPr>
        <p:txBody>
          <a:bodyPr lIns="0" tIns="0" rIns="0" bIns="0" rtlCol="0" anchor="t">
            <a:spAutoFit/>
          </a:bodyPr>
          <a:lstStyle/>
          <a:p>
            <a:pPr algn="ctr">
              <a:lnSpc>
                <a:spcPts val="4802"/>
              </a:lnSpc>
              <a:spcBef>
                <a:spcPct val="0"/>
              </a:spcBef>
            </a:pPr>
            <a:r>
              <a:rPr lang="en-US" sz="3430" b="1">
                <a:solidFill>
                  <a:srgbClr val="FFFFFF"/>
                </a:solidFill>
                <a:latin typeface="Noto Serif Bold"/>
                <a:ea typeface="Noto Serif Bold"/>
                <a:cs typeface="Noto Serif Bold"/>
                <a:sym typeface="Noto Serif Bold"/>
              </a:rPr>
              <a:t>Hyperparameter Optimization</a:t>
            </a:r>
          </a:p>
          <a:p>
            <a:pPr algn="l">
              <a:lnSpc>
                <a:spcPts val="4502"/>
              </a:lnSpc>
              <a:spcBef>
                <a:spcPct val="0"/>
              </a:spcBef>
            </a:pPr>
            <a:r>
              <a:rPr lang="en-US" sz="3216">
                <a:solidFill>
                  <a:srgbClr val="FFFFFF"/>
                </a:solidFill>
                <a:latin typeface="Noto Serif"/>
                <a:ea typeface="Noto Serif"/>
                <a:cs typeface="Noto Serif"/>
                <a:sym typeface="Noto Serif"/>
              </a:rPr>
              <a:t>To maximize the predictive power of our Random Forest model, we employed a rigorous hyperparameter tuning strategy. This process was designed to find the perfect balance between model complexity and computational efficiency, ensuring robust performance without overfitting.</a:t>
            </a:r>
          </a:p>
          <a:p>
            <a:pPr algn="l">
              <a:lnSpc>
                <a:spcPts val="4502"/>
              </a:lnSpc>
              <a:spcBef>
                <a:spcPct val="0"/>
              </a:spcBef>
            </a:pPr>
            <a:endParaRPr lang="en-US" sz="3216">
              <a:solidFill>
                <a:srgbClr val="FFFFFF"/>
              </a:solidFill>
              <a:latin typeface="Noto Serif"/>
              <a:ea typeface="Noto Serif"/>
              <a:cs typeface="Noto Serif"/>
              <a:sym typeface="Noto Serif"/>
            </a:endParaRPr>
          </a:p>
          <a:p>
            <a:pPr algn="l">
              <a:lnSpc>
                <a:spcPts val="4502"/>
              </a:lnSpc>
              <a:spcBef>
                <a:spcPct val="0"/>
              </a:spcBef>
            </a:pPr>
            <a:r>
              <a:rPr lang="en-US" sz="3216">
                <a:solidFill>
                  <a:srgbClr val="FFFFFF"/>
                </a:solidFill>
                <a:latin typeface="Noto Serif"/>
                <a:ea typeface="Noto Serif"/>
                <a:cs typeface="Noto Serif"/>
                <a:sym typeface="Noto Serif"/>
              </a:rPr>
              <a:t>Algorithm: We utilized RandomizedSearchCV for its superior efficiency in exploring a wide hyperparameter space without the prohibitive cost of an exhaustive grid search.</a:t>
            </a:r>
          </a:p>
          <a:p>
            <a:pPr algn="l">
              <a:lnSpc>
                <a:spcPts val="4502"/>
              </a:lnSpc>
              <a:spcBef>
                <a:spcPct val="0"/>
              </a:spcBef>
            </a:pPr>
            <a:endParaRPr lang="en-US" sz="3216">
              <a:solidFill>
                <a:srgbClr val="FFFFFF"/>
              </a:solidFill>
              <a:latin typeface="Noto Serif"/>
              <a:ea typeface="Noto Serif"/>
              <a:cs typeface="Noto Serif"/>
              <a:sym typeface="Noto Serif"/>
            </a:endParaRPr>
          </a:p>
          <a:p>
            <a:pPr algn="l">
              <a:lnSpc>
                <a:spcPts val="4502"/>
              </a:lnSpc>
              <a:spcBef>
                <a:spcPct val="0"/>
              </a:spcBef>
            </a:pPr>
            <a:r>
              <a:rPr lang="en-US" sz="3216">
                <a:solidFill>
                  <a:srgbClr val="FFFFFF"/>
                </a:solidFill>
                <a:latin typeface="Noto Serif"/>
                <a:ea typeface="Noto Serif"/>
                <a:cs typeface="Noto Serif"/>
                <a:sym typeface="Noto Serif"/>
              </a:rPr>
              <a:t>Best Parameters: n_estimators=200, max_depth=30, min_samples_split=5, min_samples_leaf=2, max_features='sqrt'</a:t>
            </a:r>
          </a:p>
          <a:p>
            <a:pPr algn="l">
              <a:lnSpc>
                <a:spcPts val="4502"/>
              </a:lnSpc>
              <a:spcBef>
                <a:spcPct val="0"/>
              </a:spcBef>
            </a:pPr>
            <a:endParaRPr lang="en-US" sz="3216">
              <a:solidFill>
                <a:srgbClr val="FFFFFF"/>
              </a:solidFill>
              <a:latin typeface="Noto Serif"/>
              <a:ea typeface="Noto Serif"/>
              <a:cs typeface="Noto Serif"/>
              <a:sym typeface="Noto Serif"/>
            </a:endParaRPr>
          </a:p>
          <a:p>
            <a:pPr algn="l">
              <a:lnSpc>
                <a:spcPts val="4502"/>
              </a:lnSpc>
              <a:spcBef>
                <a:spcPct val="0"/>
              </a:spcBef>
            </a:pPr>
            <a:r>
              <a:rPr lang="en-US" sz="3216">
                <a:solidFill>
                  <a:srgbClr val="FFFFFF"/>
                </a:solidFill>
                <a:latin typeface="Noto Serif"/>
                <a:ea typeface="Noto Serif"/>
                <a:cs typeface="Noto Serif"/>
                <a:sym typeface="Noto Serif"/>
              </a:rPr>
              <a:t>Improvement: +3% accuracy over default parameters</a:t>
            </a:r>
          </a:p>
          <a:p>
            <a:pPr algn="l">
              <a:lnSpc>
                <a:spcPts val="4502"/>
              </a:lnSpc>
              <a:spcBef>
                <a:spcPct val="0"/>
              </a:spcBef>
            </a:pPr>
            <a:endParaRPr lang="en-US" sz="3216">
              <a:solidFill>
                <a:srgbClr val="FFFFFF"/>
              </a:solidFill>
              <a:latin typeface="Noto Serif"/>
              <a:ea typeface="Noto Serif"/>
              <a:cs typeface="Noto Serif"/>
              <a:sym typeface="Noto Serif"/>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1C503D"/>
        </a:solidFill>
        <a:effectLst/>
      </p:bgPr>
    </p:bg>
    <p:spTree>
      <p:nvGrpSpPr>
        <p:cNvPr id="1" name=""/>
        <p:cNvGrpSpPr/>
        <p:nvPr/>
      </p:nvGrpSpPr>
      <p:grpSpPr>
        <a:xfrm>
          <a:off x="0" y="0"/>
          <a:ext cx="0" cy="0"/>
          <a:chOff x="0" y="0"/>
          <a:chExt cx="0" cy="0"/>
        </a:xfrm>
      </p:grpSpPr>
      <p:sp>
        <p:nvSpPr>
          <p:cNvPr id="2" name="Freeform 2"/>
          <p:cNvSpPr/>
          <p:nvPr/>
        </p:nvSpPr>
        <p:spPr>
          <a:xfrm rot="-2944654">
            <a:off x="14954436" y="7649145"/>
            <a:ext cx="6572845" cy="6572845"/>
          </a:xfrm>
          <a:custGeom>
            <a:avLst/>
            <a:gdLst/>
            <a:ahLst/>
            <a:cxnLst/>
            <a:rect l="l" t="t" r="r" b="b"/>
            <a:pathLst>
              <a:path w="6572845" h="6572845">
                <a:moveTo>
                  <a:pt x="0" y="0"/>
                </a:moveTo>
                <a:lnTo>
                  <a:pt x="6572845" y="0"/>
                </a:lnTo>
                <a:lnTo>
                  <a:pt x="6572845" y="6572845"/>
                </a:lnTo>
                <a:lnTo>
                  <a:pt x="0" y="657284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KE"/>
          </a:p>
        </p:txBody>
      </p:sp>
      <p:sp>
        <p:nvSpPr>
          <p:cNvPr id="3" name="TextBox 3"/>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Canva Sans"/>
                <a:ea typeface="Canva Sans"/>
                <a:cs typeface="Canva Sans"/>
                <a:sym typeface="Canva Sans"/>
              </a:rPr>
              <a:t>17</a:t>
            </a:r>
          </a:p>
        </p:txBody>
      </p:sp>
      <p:sp>
        <p:nvSpPr>
          <p:cNvPr id="4" name="TextBox 4"/>
          <p:cNvSpPr txBox="1"/>
          <p:nvPr/>
        </p:nvSpPr>
        <p:spPr>
          <a:xfrm>
            <a:off x="317938" y="451485"/>
            <a:ext cx="16471211" cy="9144000"/>
          </a:xfrm>
          <a:prstGeom prst="rect">
            <a:avLst/>
          </a:prstGeom>
        </p:spPr>
        <p:txBody>
          <a:bodyPr lIns="0" tIns="0" rIns="0" bIns="0" rtlCol="0" anchor="t">
            <a:spAutoFit/>
          </a:bodyPr>
          <a:lstStyle/>
          <a:p>
            <a:pPr algn="ctr">
              <a:lnSpc>
                <a:spcPts val="4619"/>
              </a:lnSpc>
            </a:pPr>
            <a:r>
              <a:rPr lang="en-US" sz="3299">
                <a:solidFill>
                  <a:srgbClr val="FFFFFF"/>
                </a:solidFill>
                <a:latin typeface="League Spartan"/>
                <a:ea typeface="League Spartan"/>
                <a:cs typeface="League Spartan"/>
                <a:sym typeface="League Spartan"/>
              </a:rPr>
              <a:t>SENTIMENT ANALYSIS</a:t>
            </a:r>
          </a:p>
          <a:p>
            <a:pPr algn="l">
              <a:lnSpc>
                <a:spcPts val="3779"/>
              </a:lnSpc>
              <a:spcBef>
                <a:spcPct val="0"/>
              </a:spcBef>
            </a:pPr>
            <a:r>
              <a:rPr lang="en-US" sz="2699">
                <a:solidFill>
                  <a:srgbClr val="FFFFFF"/>
                </a:solidFill>
                <a:latin typeface="Noto Serif"/>
                <a:ea typeface="Noto Serif"/>
                <a:cs typeface="Noto Serif"/>
                <a:sym typeface="Noto Serif"/>
              </a:rPr>
              <a:t>Methodology</a:t>
            </a:r>
          </a:p>
          <a:p>
            <a:pPr algn="l">
              <a:lnSpc>
                <a:spcPts val="3779"/>
              </a:lnSpc>
              <a:spcBef>
                <a:spcPct val="0"/>
              </a:spcBef>
            </a:pPr>
            <a:r>
              <a:rPr lang="en-US" sz="2699">
                <a:solidFill>
                  <a:srgbClr val="FFFFFF"/>
                </a:solidFill>
                <a:latin typeface="Noto Serif"/>
                <a:ea typeface="Noto Serif"/>
                <a:cs typeface="Noto Serif"/>
                <a:sym typeface="Noto Serif"/>
              </a:rPr>
              <a:t>Generated textual profiles combining psychological and behavioral features</a:t>
            </a:r>
          </a:p>
          <a:p>
            <a:pPr algn="l">
              <a:lnSpc>
                <a:spcPts val="3779"/>
              </a:lnSpc>
              <a:spcBef>
                <a:spcPct val="0"/>
              </a:spcBef>
            </a:pPr>
            <a:endParaRPr lang="en-US" sz="2699">
              <a:solidFill>
                <a:srgbClr val="FFFFFF"/>
              </a:solidFill>
              <a:latin typeface="Noto Serif"/>
              <a:ea typeface="Noto Serif"/>
              <a:cs typeface="Noto Serif"/>
              <a:sym typeface="Noto Serif"/>
            </a:endParaRPr>
          </a:p>
          <a:p>
            <a:pPr algn="l">
              <a:lnSpc>
                <a:spcPts val="3779"/>
              </a:lnSpc>
              <a:spcBef>
                <a:spcPct val="0"/>
              </a:spcBef>
            </a:pPr>
            <a:r>
              <a:rPr lang="en-US" sz="2699">
                <a:solidFill>
                  <a:srgbClr val="FFFFFF"/>
                </a:solidFill>
                <a:latin typeface="Noto Serif"/>
                <a:ea typeface="Noto Serif"/>
                <a:cs typeface="Noto Serif"/>
                <a:sym typeface="Noto Serif"/>
              </a:rPr>
              <a:t>Sentiment Compound: We applied VADER (Valence Aware Dictionary and sEntiment Reasoner), a lexicon and rule-based model specifically attuned to sentiments in social media/text, to analyze these profiles.</a:t>
            </a:r>
          </a:p>
          <a:p>
            <a:pPr algn="l">
              <a:lnSpc>
                <a:spcPts val="3779"/>
              </a:lnSpc>
              <a:spcBef>
                <a:spcPct val="0"/>
              </a:spcBef>
            </a:pPr>
            <a:endParaRPr lang="en-US" sz="2699">
              <a:solidFill>
                <a:srgbClr val="FFFFFF"/>
              </a:solidFill>
              <a:latin typeface="Noto Serif"/>
              <a:ea typeface="Noto Serif"/>
              <a:cs typeface="Noto Serif"/>
              <a:sym typeface="Noto Serif"/>
            </a:endParaRPr>
          </a:p>
          <a:p>
            <a:pPr algn="l">
              <a:lnSpc>
                <a:spcPts val="3779"/>
              </a:lnSpc>
              <a:spcBef>
                <a:spcPct val="0"/>
              </a:spcBef>
            </a:pPr>
            <a:r>
              <a:rPr lang="en-US" sz="2699">
                <a:solidFill>
                  <a:srgbClr val="FFFFFF"/>
                </a:solidFill>
                <a:latin typeface="Noto Serif"/>
                <a:ea typeface="Noto Serif"/>
                <a:cs typeface="Noto Serif"/>
                <a:sym typeface="Noto Serif"/>
              </a:rPr>
              <a:t>Categorization: Each profile received a compound sentiment score from -1 (most negative) to +1 (most positive). We categorized these scores as follows:</a:t>
            </a:r>
          </a:p>
          <a:p>
            <a:pPr algn="l">
              <a:lnSpc>
                <a:spcPts val="3779"/>
              </a:lnSpc>
              <a:spcBef>
                <a:spcPct val="0"/>
              </a:spcBef>
            </a:pPr>
            <a:endParaRPr lang="en-US" sz="2699">
              <a:solidFill>
                <a:srgbClr val="FFFFFF"/>
              </a:solidFill>
              <a:latin typeface="Noto Serif"/>
              <a:ea typeface="Noto Serif"/>
              <a:cs typeface="Noto Serif"/>
              <a:sym typeface="Noto Serif"/>
            </a:endParaRPr>
          </a:p>
          <a:p>
            <a:pPr algn="l">
              <a:lnSpc>
                <a:spcPts val="3779"/>
              </a:lnSpc>
              <a:spcBef>
                <a:spcPct val="0"/>
              </a:spcBef>
            </a:pPr>
            <a:r>
              <a:rPr lang="en-US" sz="2699">
                <a:solidFill>
                  <a:srgbClr val="FFFFFF"/>
                </a:solidFill>
                <a:latin typeface="Noto Serif"/>
                <a:ea typeface="Noto Serif"/>
                <a:cs typeface="Noto Serif"/>
                <a:sym typeface="Noto Serif"/>
              </a:rPr>
              <a:t>Negative: &lt; -0.05</a:t>
            </a:r>
          </a:p>
          <a:p>
            <a:pPr algn="l">
              <a:lnSpc>
                <a:spcPts val="3779"/>
              </a:lnSpc>
              <a:spcBef>
                <a:spcPct val="0"/>
              </a:spcBef>
            </a:pPr>
            <a:endParaRPr lang="en-US" sz="2699">
              <a:solidFill>
                <a:srgbClr val="FFFFFF"/>
              </a:solidFill>
              <a:latin typeface="Noto Serif"/>
              <a:ea typeface="Noto Serif"/>
              <a:cs typeface="Noto Serif"/>
              <a:sym typeface="Noto Serif"/>
            </a:endParaRPr>
          </a:p>
          <a:p>
            <a:pPr algn="l">
              <a:lnSpc>
                <a:spcPts val="3779"/>
              </a:lnSpc>
              <a:spcBef>
                <a:spcPct val="0"/>
              </a:spcBef>
            </a:pPr>
            <a:r>
              <a:rPr lang="en-US" sz="2699">
                <a:solidFill>
                  <a:srgbClr val="FFFFFF"/>
                </a:solidFill>
                <a:latin typeface="Noto Serif"/>
                <a:ea typeface="Noto Serif"/>
                <a:cs typeface="Noto Serif"/>
                <a:sym typeface="Noto Serif"/>
              </a:rPr>
              <a:t>Neutral: -0.05 to 0.05</a:t>
            </a:r>
          </a:p>
          <a:p>
            <a:pPr algn="l">
              <a:lnSpc>
                <a:spcPts val="3779"/>
              </a:lnSpc>
              <a:spcBef>
                <a:spcPct val="0"/>
              </a:spcBef>
            </a:pPr>
            <a:endParaRPr lang="en-US" sz="2699">
              <a:solidFill>
                <a:srgbClr val="FFFFFF"/>
              </a:solidFill>
              <a:latin typeface="Noto Serif"/>
              <a:ea typeface="Noto Serif"/>
              <a:cs typeface="Noto Serif"/>
              <a:sym typeface="Noto Serif"/>
            </a:endParaRPr>
          </a:p>
          <a:p>
            <a:pPr algn="l">
              <a:lnSpc>
                <a:spcPts val="3779"/>
              </a:lnSpc>
              <a:spcBef>
                <a:spcPct val="0"/>
              </a:spcBef>
            </a:pPr>
            <a:r>
              <a:rPr lang="en-US" sz="2699">
                <a:solidFill>
                  <a:srgbClr val="FFFFFF"/>
                </a:solidFill>
                <a:latin typeface="Noto Serif"/>
                <a:ea typeface="Noto Serif"/>
                <a:cs typeface="Noto Serif"/>
                <a:sym typeface="Noto Serif"/>
              </a:rPr>
              <a:t>Positive: &gt; 0.05</a:t>
            </a:r>
          </a:p>
          <a:p>
            <a:pPr algn="l">
              <a:lnSpc>
                <a:spcPts val="3779"/>
              </a:lnSpc>
              <a:spcBef>
                <a:spcPct val="0"/>
              </a:spcBef>
            </a:pPr>
            <a:endParaRPr lang="en-US" sz="2699">
              <a:solidFill>
                <a:srgbClr val="FFFFFF"/>
              </a:solidFill>
              <a:latin typeface="Noto Serif"/>
              <a:ea typeface="Noto Serif"/>
              <a:cs typeface="Noto Serif"/>
              <a:sym typeface="Noto Serif"/>
            </a:endParaRPr>
          </a:p>
          <a:p>
            <a:pPr algn="l">
              <a:lnSpc>
                <a:spcPts val="3779"/>
              </a:lnSpc>
              <a:spcBef>
                <a:spcPct val="0"/>
              </a:spcBef>
            </a:pPr>
            <a:r>
              <a:rPr lang="en-US" sz="2699">
                <a:solidFill>
                  <a:srgbClr val="FFFFFF"/>
                </a:solidFill>
                <a:latin typeface="Noto Serif"/>
                <a:ea typeface="Noto Serif"/>
                <a:cs typeface="Noto Serif"/>
                <a:sym typeface="Noto Serif"/>
              </a:rPr>
              <a:t>Results: A Clear Negative Bias - contrary to a typical distribution,our analysis revealed an overwhelminglt negative landscape.</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1C503D"/>
        </a:solidFill>
        <a:effectLst/>
      </p:bgPr>
    </p:bg>
    <p:spTree>
      <p:nvGrpSpPr>
        <p:cNvPr id="1" name=""/>
        <p:cNvGrpSpPr/>
        <p:nvPr/>
      </p:nvGrpSpPr>
      <p:grpSpPr>
        <a:xfrm>
          <a:off x="0" y="0"/>
          <a:ext cx="0" cy="0"/>
          <a:chOff x="0" y="0"/>
          <a:chExt cx="0" cy="0"/>
        </a:xfrm>
      </p:grpSpPr>
      <p:sp>
        <p:nvSpPr>
          <p:cNvPr id="2" name="Freeform 2"/>
          <p:cNvSpPr/>
          <p:nvPr/>
        </p:nvSpPr>
        <p:spPr>
          <a:xfrm rot="-2944654">
            <a:off x="14954436" y="7649145"/>
            <a:ext cx="6572845" cy="6572845"/>
          </a:xfrm>
          <a:custGeom>
            <a:avLst/>
            <a:gdLst/>
            <a:ahLst/>
            <a:cxnLst/>
            <a:rect l="l" t="t" r="r" b="b"/>
            <a:pathLst>
              <a:path w="6572845" h="6572845">
                <a:moveTo>
                  <a:pt x="0" y="0"/>
                </a:moveTo>
                <a:lnTo>
                  <a:pt x="6572845" y="0"/>
                </a:lnTo>
                <a:lnTo>
                  <a:pt x="6572845" y="6572845"/>
                </a:lnTo>
                <a:lnTo>
                  <a:pt x="0" y="657284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KE"/>
          </a:p>
        </p:txBody>
      </p:sp>
      <p:sp>
        <p:nvSpPr>
          <p:cNvPr id="3" name="TextBox 3"/>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Canva Sans"/>
                <a:ea typeface="Canva Sans"/>
                <a:cs typeface="Canva Sans"/>
                <a:sym typeface="Canva Sans"/>
              </a:rPr>
              <a:t>18</a:t>
            </a:r>
          </a:p>
        </p:txBody>
      </p:sp>
      <p:sp>
        <p:nvSpPr>
          <p:cNvPr id="4" name="TextBox 4"/>
          <p:cNvSpPr txBox="1"/>
          <p:nvPr/>
        </p:nvSpPr>
        <p:spPr>
          <a:xfrm>
            <a:off x="4852875" y="404813"/>
            <a:ext cx="7246420" cy="571500"/>
          </a:xfrm>
          <a:prstGeom prst="rect">
            <a:avLst/>
          </a:prstGeom>
        </p:spPr>
        <p:txBody>
          <a:bodyPr lIns="0" tIns="0" rIns="0" bIns="0" rtlCol="0" anchor="t">
            <a:spAutoFit/>
          </a:bodyPr>
          <a:lstStyle/>
          <a:p>
            <a:pPr marL="0" lvl="0" indent="0" algn="just">
              <a:lnSpc>
                <a:spcPts val="4589"/>
              </a:lnSpc>
              <a:spcBef>
                <a:spcPct val="0"/>
              </a:spcBef>
            </a:pPr>
            <a:r>
              <a:rPr lang="en-US" sz="3824">
                <a:solidFill>
                  <a:srgbClr val="F8FFEA"/>
                </a:solidFill>
                <a:latin typeface="League Spartan"/>
                <a:ea typeface="League Spartan"/>
                <a:cs typeface="League Spartan"/>
                <a:sym typeface="League Spartan"/>
              </a:rPr>
              <a:t>RESULTS &amp; INSIGHTS</a:t>
            </a:r>
          </a:p>
        </p:txBody>
      </p:sp>
      <p:sp>
        <p:nvSpPr>
          <p:cNvPr id="5" name="TextBox 5"/>
          <p:cNvSpPr txBox="1"/>
          <p:nvPr/>
        </p:nvSpPr>
        <p:spPr>
          <a:xfrm>
            <a:off x="272518" y="1037590"/>
            <a:ext cx="16033214" cy="8220710"/>
          </a:xfrm>
          <a:prstGeom prst="rect">
            <a:avLst/>
          </a:prstGeom>
        </p:spPr>
        <p:txBody>
          <a:bodyPr lIns="0" tIns="0" rIns="0" bIns="0" rtlCol="0" anchor="t">
            <a:spAutoFit/>
          </a:bodyPr>
          <a:lstStyle/>
          <a:p>
            <a:pPr algn="l">
              <a:lnSpc>
                <a:spcPts val="3640"/>
              </a:lnSpc>
            </a:pPr>
            <a:r>
              <a:rPr lang="en-US" sz="2600">
                <a:solidFill>
                  <a:srgbClr val="FFFFFF"/>
                </a:solidFill>
                <a:latin typeface="Noto Serif"/>
                <a:ea typeface="Noto Serif"/>
                <a:cs typeface="Noto Serif"/>
                <a:sym typeface="Noto Serif"/>
              </a:rPr>
              <a:t>Family History</a:t>
            </a:r>
          </a:p>
          <a:p>
            <a:pPr marL="561344" lvl="1" indent="-280672" algn="l">
              <a:lnSpc>
                <a:spcPts val="3640"/>
              </a:lnSpc>
              <a:buFont typeface="Arial"/>
              <a:buChar char="•"/>
            </a:pPr>
            <a:r>
              <a:rPr lang="en-US" sz="2600">
                <a:solidFill>
                  <a:srgbClr val="FFFFFF"/>
                </a:solidFill>
                <a:latin typeface="Noto Serif"/>
                <a:ea typeface="Noto Serif"/>
                <a:cs typeface="Noto Serif"/>
                <a:sym typeface="Noto Serif"/>
              </a:rPr>
              <a:t> Respondents with a family history of mental illness are significantly more likely to seek treatment. This suggests that personal awareness, exposure, or empathy may encourage proactive behavior toward mental health care.</a:t>
            </a:r>
          </a:p>
          <a:p>
            <a:pPr algn="l">
              <a:lnSpc>
                <a:spcPts val="3640"/>
              </a:lnSpc>
            </a:pPr>
            <a:r>
              <a:rPr lang="en-US" sz="2600">
                <a:solidFill>
                  <a:srgbClr val="FFFFFF"/>
                </a:solidFill>
                <a:latin typeface="Noto Serif"/>
                <a:ea typeface="Noto Serif"/>
                <a:cs typeface="Noto Serif"/>
                <a:sym typeface="Noto Serif"/>
              </a:rPr>
              <a:t>Care Options</a:t>
            </a:r>
          </a:p>
          <a:p>
            <a:pPr marL="561344" lvl="1" indent="-280672" algn="l">
              <a:lnSpc>
                <a:spcPts val="3640"/>
              </a:lnSpc>
              <a:buFont typeface="Arial"/>
              <a:buChar char="•"/>
            </a:pPr>
            <a:r>
              <a:rPr lang="en-US" sz="2600">
                <a:solidFill>
                  <a:srgbClr val="FFFFFF"/>
                </a:solidFill>
                <a:latin typeface="Noto Serif"/>
                <a:ea typeface="Noto Serif"/>
                <a:cs typeface="Noto Serif"/>
                <a:sym typeface="Noto Serif"/>
              </a:rPr>
              <a:t> Awareness of care options strongly influences whether someone pursues treatment. When people know about support services, they are far more likely to seek help. Conversely, lack of awareness or uncertainty (“Not sure”) is a barrier to treatment, showing that accessibility and communication are critical.</a:t>
            </a:r>
          </a:p>
          <a:p>
            <a:pPr algn="l">
              <a:lnSpc>
                <a:spcPts val="3640"/>
              </a:lnSpc>
            </a:pPr>
            <a:r>
              <a:rPr lang="en-US" sz="2600">
                <a:solidFill>
                  <a:srgbClr val="FFFFFF"/>
                </a:solidFill>
                <a:latin typeface="Noto Serif"/>
                <a:ea typeface="Noto Serif"/>
                <a:cs typeface="Noto Serif"/>
                <a:sym typeface="Noto Serif"/>
              </a:rPr>
              <a:t> Gender</a:t>
            </a:r>
          </a:p>
          <a:p>
            <a:pPr marL="561344" lvl="1" indent="-280672" algn="l">
              <a:lnSpc>
                <a:spcPts val="3640"/>
              </a:lnSpc>
              <a:buFont typeface="Arial"/>
              <a:buChar char="•"/>
            </a:pPr>
            <a:r>
              <a:rPr lang="en-US" sz="2600">
                <a:solidFill>
                  <a:srgbClr val="FFFFFF"/>
                </a:solidFill>
                <a:latin typeface="Noto Serif"/>
                <a:ea typeface="Noto Serif"/>
                <a:cs typeface="Noto Serif"/>
                <a:sym typeface="Noto Serif"/>
              </a:rPr>
              <a:t> While the dataset is male-dominated, analysis shows that females are slightly more open to seeking treatment compared to males. This reflects possible cultural or social differences in willingness to acknowledge mental health issues and pursue care.</a:t>
            </a:r>
          </a:p>
          <a:p>
            <a:pPr algn="l">
              <a:lnSpc>
                <a:spcPts val="3640"/>
              </a:lnSpc>
            </a:pPr>
            <a:r>
              <a:rPr lang="en-US" sz="2600">
                <a:solidFill>
                  <a:srgbClr val="FFFFFF"/>
                </a:solidFill>
                <a:latin typeface="Noto Serif"/>
                <a:ea typeface="Noto Serif"/>
                <a:cs typeface="Noto Serif"/>
                <a:sym typeface="Noto Serif"/>
              </a:rPr>
              <a:t>Mental Health Interview</a:t>
            </a:r>
          </a:p>
          <a:p>
            <a:pPr marL="561344" lvl="1" indent="-280672" algn="l">
              <a:lnSpc>
                <a:spcPts val="3640"/>
              </a:lnSpc>
              <a:buFont typeface="Arial"/>
              <a:buChar char="•"/>
            </a:pPr>
            <a:r>
              <a:rPr lang="en-US" sz="2600">
                <a:solidFill>
                  <a:srgbClr val="FFFFFF"/>
                </a:solidFill>
                <a:latin typeface="Noto Serif"/>
                <a:ea typeface="Noto Serif"/>
                <a:cs typeface="Noto Serif"/>
                <a:sym typeface="Noto Serif"/>
              </a:rPr>
              <a:t> Most respondents have never experienced a mental health interview, but those who have are more likely to seek treatment. This highlights the positive role of workplace or institutional discussions in normalizing mental health and guiding individuals toward help.</a:t>
            </a:r>
          </a:p>
          <a:p>
            <a:pPr algn="l">
              <a:lnSpc>
                <a:spcPts val="3640"/>
              </a:lnSpc>
            </a:pPr>
            <a:endParaRPr lang="en-US" sz="2600">
              <a:solidFill>
                <a:srgbClr val="FFFFFF"/>
              </a:solidFill>
              <a:latin typeface="Noto Serif"/>
              <a:ea typeface="Noto Serif"/>
              <a:cs typeface="Noto Serif"/>
              <a:sym typeface="Noto Serif"/>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1C503D"/>
        </a:solidFill>
        <a:effectLst/>
      </p:bgPr>
    </p:bg>
    <p:spTree>
      <p:nvGrpSpPr>
        <p:cNvPr id="1" name=""/>
        <p:cNvGrpSpPr/>
        <p:nvPr/>
      </p:nvGrpSpPr>
      <p:grpSpPr>
        <a:xfrm>
          <a:off x="0" y="0"/>
          <a:ext cx="0" cy="0"/>
          <a:chOff x="0" y="0"/>
          <a:chExt cx="0" cy="0"/>
        </a:xfrm>
      </p:grpSpPr>
      <p:sp>
        <p:nvSpPr>
          <p:cNvPr id="2" name="TextBox 2"/>
          <p:cNvSpPr txBox="1"/>
          <p:nvPr/>
        </p:nvSpPr>
        <p:spPr>
          <a:xfrm>
            <a:off x="4980215" y="407588"/>
            <a:ext cx="6940743" cy="621112"/>
          </a:xfrm>
          <a:prstGeom prst="rect">
            <a:avLst/>
          </a:prstGeom>
        </p:spPr>
        <p:txBody>
          <a:bodyPr lIns="0" tIns="0" rIns="0" bIns="0" rtlCol="0" anchor="t">
            <a:spAutoFit/>
          </a:bodyPr>
          <a:lstStyle/>
          <a:p>
            <a:pPr marL="0" lvl="0" indent="0" algn="ctr">
              <a:lnSpc>
                <a:spcPts val="4899"/>
              </a:lnSpc>
              <a:spcBef>
                <a:spcPct val="0"/>
              </a:spcBef>
            </a:pPr>
            <a:r>
              <a:rPr lang="en-US" sz="4082">
                <a:solidFill>
                  <a:srgbClr val="FFFFFF"/>
                </a:solidFill>
                <a:latin typeface="League Spartan"/>
                <a:ea typeface="League Spartan"/>
                <a:cs typeface="League Spartan"/>
                <a:sym typeface="League Spartan"/>
              </a:rPr>
              <a:t>RECOMMENDATIONS</a:t>
            </a:r>
          </a:p>
        </p:txBody>
      </p:sp>
      <p:sp>
        <p:nvSpPr>
          <p:cNvPr id="3" name="TextBox 3"/>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Canva Sans"/>
                <a:ea typeface="Canva Sans"/>
                <a:cs typeface="Canva Sans"/>
                <a:sym typeface="Canva Sans"/>
              </a:rPr>
              <a:t>19</a:t>
            </a:r>
          </a:p>
        </p:txBody>
      </p:sp>
      <p:sp>
        <p:nvSpPr>
          <p:cNvPr id="4" name="TextBox 4"/>
          <p:cNvSpPr txBox="1"/>
          <p:nvPr/>
        </p:nvSpPr>
        <p:spPr>
          <a:xfrm>
            <a:off x="0" y="1117616"/>
            <a:ext cx="18810327" cy="8561070"/>
          </a:xfrm>
          <a:prstGeom prst="rect">
            <a:avLst/>
          </a:prstGeom>
        </p:spPr>
        <p:txBody>
          <a:bodyPr lIns="0" tIns="0" rIns="0" bIns="0" rtlCol="0" anchor="t">
            <a:spAutoFit/>
          </a:bodyPr>
          <a:lstStyle/>
          <a:p>
            <a:pPr marL="582933" lvl="1" indent="-291467" algn="l">
              <a:lnSpc>
                <a:spcPts val="3780"/>
              </a:lnSpc>
              <a:buAutoNum type="arabicPeriod"/>
            </a:pPr>
            <a:r>
              <a:rPr lang="en-US" sz="2700" b="1">
                <a:solidFill>
                  <a:srgbClr val="FFFFFF"/>
                </a:solidFill>
                <a:latin typeface="Canva Sans Bold"/>
                <a:ea typeface="Canva Sans Bold"/>
                <a:cs typeface="Canva Sans Bold"/>
                <a:sym typeface="Canva Sans Bold"/>
              </a:rPr>
              <a:t>Increase Awareness of Care Options</a:t>
            </a:r>
          </a:p>
          <a:p>
            <a:pPr marL="582933" lvl="1" indent="-291467" algn="l">
              <a:lnSpc>
                <a:spcPts val="3780"/>
              </a:lnSpc>
              <a:buFont typeface="Arial"/>
              <a:buChar char="•"/>
            </a:pPr>
            <a:r>
              <a:rPr lang="en-US" sz="2700">
                <a:solidFill>
                  <a:srgbClr val="FFFFFF"/>
                </a:solidFill>
                <a:latin typeface="Canva Sans"/>
                <a:ea typeface="Canva Sans"/>
                <a:cs typeface="Canva Sans"/>
                <a:sym typeface="Canva Sans"/>
              </a:rPr>
              <a:t>Many respondents were unaware of available support. Organizations and institutions should actively promote mental health services, resources, and counseling options to reduce barriers to seeking treatment.</a:t>
            </a:r>
          </a:p>
          <a:p>
            <a:pPr algn="l">
              <a:lnSpc>
                <a:spcPts val="3780"/>
              </a:lnSpc>
            </a:pPr>
            <a:r>
              <a:rPr lang="en-US" sz="2700" b="1">
                <a:solidFill>
                  <a:srgbClr val="FFFFFF"/>
                </a:solidFill>
                <a:latin typeface="Canva Sans Bold"/>
                <a:ea typeface="Canva Sans Bold"/>
                <a:cs typeface="Canva Sans Bold"/>
                <a:sym typeface="Canva Sans Bold"/>
              </a:rPr>
              <a:t>   2. Encourage Workplace Conversations</a:t>
            </a:r>
          </a:p>
          <a:p>
            <a:pPr marL="582933" lvl="1" indent="-291467" algn="l">
              <a:lnSpc>
                <a:spcPts val="3780"/>
              </a:lnSpc>
              <a:buFont typeface="Arial"/>
              <a:buChar char="•"/>
            </a:pPr>
            <a:r>
              <a:rPr lang="en-US" sz="2700">
                <a:solidFill>
                  <a:srgbClr val="FFFFFF"/>
                </a:solidFill>
                <a:latin typeface="Canva Sans"/>
                <a:ea typeface="Canva Sans"/>
                <a:cs typeface="Canva Sans"/>
                <a:sym typeface="Canva Sans"/>
              </a:rPr>
              <a:t>Mental health interviews or discussions can positively influence treatment-seeking. Employers can normalize these conversations through wellness check-ins, HR policies, and confidential counseling support.</a:t>
            </a:r>
          </a:p>
          <a:p>
            <a:pPr algn="l">
              <a:lnSpc>
                <a:spcPts val="3780"/>
              </a:lnSpc>
            </a:pPr>
            <a:r>
              <a:rPr lang="en-US" sz="2700" b="1">
                <a:solidFill>
                  <a:srgbClr val="FFFFFF"/>
                </a:solidFill>
                <a:latin typeface="Canva Sans Bold"/>
                <a:ea typeface="Canva Sans Bold"/>
                <a:cs typeface="Canva Sans Bold"/>
                <a:sym typeface="Canva Sans Bold"/>
              </a:rPr>
              <a:t>  3. Targeted Support for High-Risk Groups</a:t>
            </a:r>
          </a:p>
          <a:p>
            <a:pPr marL="582933" lvl="1" indent="-291467" algn="l">
              <a:lnSpc>
                <a:spcPts val="3780"/>
              </a:lnSpc>
              <a:buFont typeface="Arial"/>
              <a:buChar char="•"/>
            </a:pPr>
            <a:r>
              <a:rPr lang="en-US" sz="2700">
                <a:solidFill>
                  <a:srgbClr val="FFFFFF"/>
                </a:solidFill>
                <a:latin typeface="Canva Sans"/>
                <a:ea typeface="Canva Sans"/>
                <a:cs typeface="Canva Sans"/>
                <a:sym typeface="Canva Sans"/>
              </a:rPr>
              <a:t>Individuals with a family history of mental illness should be prioritized for early interventions, screenings, or awareness programs since they are more likely to face challenges.</a:t>
            </a:r>
          </a:p>
          <a:p>
            <a:pPr algn="l">
              <a:lnSpc>
                <a:spcPts val="3780"/>
              </a:lnSpc>
            </a:pPr>
            <a:r>
              <a:rPr lang="en-US" sz="2700" b="1">
                <a:solidFill>
                  <a:srgbClr val="FFFFFF"/>
                </a:solidFill>
                <a:latin typeface="Canva Sans Bold"/>
                <a:ea typeface="Canva Sans Bold"/>
                <a:cs typeface="Canva Sans Bold"/>
                <a:sym typeface="Canva Sans Bold"/>
              </a:rPr>
              <a:t>  4.Address Gender Disparities</a:t>
            </a:r>
          </a:p>
          <a:p>
            <a:pPr marL="582933" lvl="1" indent="-291467" algn="l">
              <a:lnSpc>
                <a:spcPts val="3780"/>
              </a:lnSpc>
              <a:buFont typeface="Arial"/>
              <a:buChar char="•"/>
            </a:pPr>
            <a:r>
              <a:rPr lang="en-US" sz="2700">
                <a:solidFill>
                  <a:srgbClr val="FFFFFF"/>
                </a:solidFill>
                <a:latin typeface="Canva Sans"/>
                <a:ea typeface="Canva Sans"/>
                <a:cs typeface="Canva Sans"/>
                <a:sym typeface="Canva Sans"/>
              </a:rPr>
              <a:t>Since males are less likely to seek treatment, campaigns and initiatives should specifically target reducing stigma among men and encouraging openness toward mental health care.</a:t>
            </a:r>
          </a:p>
          <a:p>
            <a:pPr algn="l">
              <a:lnSpc>
                <a:spcPts val="3780"/>
              </a:lnSpc>
            </a:pPr>
            <a:r>
              <a:rPr lang="en-US" sz="2700" b="1" spc="-13">
                <a:solidFill>
                  <a:srgbClr val="FFFFFF"/>
                </a:solidFill>
                <a:latin typeface="Canva Sans Bold"/>
                <a:ea typeface="Canva Sans Bold"/>
                <a:cs typeface="Canva Sans Bold"/>
                <a:sym typeface="Canva Sans Bold"/>
              </a:rPr>
              <a:t>  5. Engagement with the Mental Health Community:</a:t>
            </a:r>
          </a:p>
          <a:p>
            <a:pPr marL="582933" lvl="1" indent="-291467" algn="l">
              <a:lnSpc>
                <a:spcPts val="3780"/>
              </a:lnSpc>
              <a:buFont typeface="Arial"/>
              <a:buChar char="•"/>
            </a:pPr>
            <a:r>
              <a:rPr lang="en-US" sz="2700" spc="-13">
                <a:solidFill>
                  <a:srgbClr val="FFFFFF"/>
                </a:solidFill>
                <a:latin typeface="Canva Sans"/>
                <a:ea typeface="Canva Sans"/>
                <a:cs typeface="Canva Sans"/>
                <a:sym typeface="Canva Sans"/>
              </a:rPr>
              <a:t>Foster collaboration between researchers, mental health professionals, and data scientists.</a:t>
            </a:r>
          </a:p>
          <a:p>
            <a:pPr marL="582933" lvl="1" indent="-291467" algn="l">
              <a:lnSpc>
                <a:spcPts val="3780"/>
              </a:lnSpc>
              <a:buFont typeface="Arial"/>
              <a:buChar char="•"/>
            </a:pPr>
            <a:r>
              <a:rPr lang="en-US" sz="2700" spc="-13">
                <a:solidFill>
                  <a:srgbClr val="FFFFFF"/>
                </a:solidFill>
                <a:latin typeface="Canva Sans"/>
                <a:ea typeface="Canva Sans"/>
                <a:cs typeface="Canva Sans"/>
                <a:sym typeface="Canva Sans"/>
              </a:rPr>
              <a:t>Share insights with NGOs and advocacy groups working on mental health awareness.</a:t>
            </a:r>
          </a:p>
          <a:p>
            <a:pPr marL="582933" lvl="1" indent="-291467" algn="l">
              <a:lnSpc>
                <a:spcPts val="3780"/>
              </a:lnSpc>
              <a:buFont typeface="Arial"/>
              <a:buChar char="•"/>
            </a:pPr>
            <a:r>
              <a:rPr lang="en-US" sz="2700" spc="-13">
                <a:solidFill>
                  <a:srgbClr val="FFFFFF"/>
                </a:solidFill>
                <a:latin typeface="Canva Sans"/>
                <a:ea typeface="Canva Sans"/>
                <a:cs typeface="Canva Sans"/>
                <a:sym typeface="Canva Sans"/>
              </a:rPr>
              <a:t>Engage with workplaces and educational institutions to apply findings in real-world contexts.</a:t>
            </a:r>
          </a:p>
          <a:p>
            <a:pPr marL="582933" lvl="1" indent="-291467" algn="l">
              <a:lnSpc>
                <a:spcPts val="3780"/>
              </a:lnSpc>
              <a:buFont typeface="Arial"/>
              <a:buChar char="•"/>
            </a:pPr>
            <a:r>
              <a:rPr lang="en-US" sz="2700" spc="-13">
                <a:solidFill>
                  <a:srgbClr val="FFFFFF"/>
                </a:solidFill>
                <a:latin typeface="Canva Sans"/>
                <a:ea typeface="Canva Sans"/>
                <a:cs typeface="Canva Sans"/>
                <a:sym typeface="Canva Sans"/>
              </a:rPr>
              <a:t>Encourage open dialogue and knowledge exchange to continuously improve mental health solutions.</a:t>
            </a:r>
          </a:p>
          <a:p>
            <a:pPr algn="l">
              <a:lnSpc>
                <a:spcPts val="3780"/>
              </a:lnSpc>
            </a:pPr>
            <a:endParaRPr lang="en-US" sz="2700" spc="-13">
              <a:solidFill>
                <a:srgbClr val="FFFFFF"/>
              </a:solidFill>
              <a:latin typeface="Canva Sans"/>
              <a:ea typeface="Canva Sans"/>
              <a:cs typeface="Canva Sans"/>
              <a:sym typeface="Canva San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C503D"/>
        </a:solidFill>
        <a:effectLst/>
      </p:bgPr>
    </p:bg>
    <p:spTree>
      <p:nvGrpSpPr>
        <p:cNvPr id="1" name=""/>
        <p:cNvGrpSpPr/>
        <p:nvPr/>
      </p:nvGrpSpPr>
      <p:grpSpPr>
        <a:xfrm>
          <a:off x="0" y="0"/>
          <a:ext cx="0" cy="0"/>
          <a:chOff x="0" y="0"/>
          <a:chExt cx="0" cy="0"/>
        </a:xfrm>
      </p:grpSpPr>
      <p:sp>
        <p:nvSpPr>
          <p:cNvPr id="2" name="TextBox 2"/>
          <p:cNvSpPr txBox="1"/>
          <p:nvPr/>
        </p:nvSpPr>
        <p:spPr>
          <a:xfrm>
            <a:off x="1584089" y="420061"/>
            <a:ext cx="13212474" cy="866775"/>
          </a:xfrm>
          <a:prstGeom prst="rect">
            <a:avLst/>
          </a:prstGeom>
        </p:spPr>
        <p:txBody>
          <a:bodyPr lIns="0" tIns="0" rIns="0" bIns="0" rtlCol="0" anchor="t">
            <a:spAutoFit/>
          </a:bodyPr>
          <a:lstStyle/>
          <a:p>
            <a:pPr marL="0" lvl="0" indent="0" algn="ctr">
              <a:lnSpc>
                <a:spcPts val="6869"/>
              </a:lnSpc>
              <a:spcBef>
                <a:spcPct val="0"/>
              </a:spcBef>
            </a:pPr>
            <a:r>
              <a:rPr lang="en-US" sz="5724">
                <a:solidFill>
                  <a:srgbClr val="FFFFFF"/>
                </a:solidFill>
                <a:latin typeface="Abril Fatface"/>
                <a:ea typeface="Abril Fatface"/>
                <a:cs typeface="Abril Fatface"/>
                <a:sym typeface="Abril Fatface"/>
              </a:rPr>
              <a:t>INTRODUCTION</a:t>
            </a:r>
          </a:p>
        </p:txBody>
      </p:sp>
      <p:sp>
        <p:nvSpPr>
          <p:cNvPr id="3" name="TextBox 3"/>
          <p:cNvSpPr txBox="1"/>
          <p:nvPr/>
        </p:nvSpPr>
        <p:spPr>
          <a:xfrm>
            <a:off x="511735" y="1501140"/>
            <a:ext cx="10238720" cy="7757160"/>
          </a:xfrm>
          <a:prstGeom prst="rect">
            <a:avLst/>
          </a:prstGeom>
        </p:spPr>
        <p:txBody>
          <a:bodyPr lIns="0" tIns="0" rIns="0" bIns="0" rtlCol="0" anchor="t">
            <a:spAutoFit/>
          </a:bodyPr>
          <a:lstStyle/>
          <a:p>
            <a:pPr algn="just">
              <a:lnSpc>
                <a:spcPts val="3600"/>
              </a:lnSpc>
            </a:pPr>
            <a:r>
              <a:rPr lang="en-US" sz="2400">
                <a:solidFill>
                  <a:srgbClr val="FFFFFF"/>
                </a:solidFill>
                <a:latin typeface="Playfair Display"/>
                <a:ea typeface="Playfair Display"/>
                <a:cs typeface="Playfair Display"/>
                <a:sym typeface="Playfair Display"/>
              </a:rPr>
              <a:t>Mental health disorders affect millions worldwide, yet many individuals do not seek professional treatment due to various barriers including stigma, lack of access, and financial constraints. Understanding the factors that influence treatment-seeking behavior is crucial for developing effective interventions and improving mental health outcomes across populations.</a:t>
            </a:r>
          </a:p>
          <a:p>
            <a:pPr algn="just">
              <a:lnSpc>
                <a:spcPts val="3600"/>
              </a:lnSpc>
            </a:pPr>
            <a:endParaRPr lang="en-US" sz="2400">
              <a:solidFill>
                <a:srgbClr val="FFFFFF"/>
              </a:solidFill>
              <a:latin typeface="Playfair Display"/>
              <a:ea typeface="Playfair Display"/>
              <a:cs typeface="Playfair Display"/>
              <a:sym typeface="Playfair Display"/>
            </a:endParaRPr>
          </a:p>
          <a:p>
            <a:pPr algn="just">
              <a:lnSpc>
                <a:spcPts val="3600"/>
              </a:lnSpc>
            </a:pPr>
            <a:endParaRPr lang="en-US" sz="2400">
              <a:solidFill>
                <a:srgbClr val="FFFFFF"/>
              </a:solidFill>
              <a:latin typeface="Playfair Display"/>
              <a:ea typeface="Playfair Display"/>
              <a:cs typeface="Playfair Display"/>
              <a:sym typeface="Playfair Display"/>
            </a:endParaRPr>
          </a:p>
          <a:p>
            <a:pPr algn="just">
              <a:lnSpc>
                <a:spcPts val="3600"/>
              </a:lnSpc>
            </a:pPr>
            <a:r>
              <a:rPr lang="en-US" sz="2400" b="1">
                <a:solidFill>
                  <a:srgbClr val="FFFFFF"/>
                </a:solidFill>
                <a:latin typeface="Playfair Display Bold"/>
                <a:ea typeface="Playfair Display Bold"/>
                <a:cs typeface="Playfair Display Bold"/>
                <a:sym typeface="Playfair Display Bold"/>
              </a:rPr>
              <a:t>Objective of the Analysis:</a:t>
            </a:r>
          </a:p>
          <a:p>
            <a:pPr algn="just">
              <a:lnSpc>
                <a:spcPts val="3600"/>
              </a:lnSpc>
            </a:pPr>
            <a:endParaRPr lang="en-US" sz="2400" b="1">
              <a:solidFill>
                <a:srgbClr val="FFFFFF"/>
              </a:solidFill>
              <a:latin typeface="Playfair Display Bold"/>
              <a:ea typeface="Playfair Display Bold"/>
              <a:cs typeface="Playfair Display Bold"/>
              <a:sym typeface="Playfair Display Bold"/>
            </a:endParaRPr>
          </a:p>
          <a:p>
            <a:pPr marL="518162" lvl="1" indent="-259081" algn="just">
              <a:lnSpc>
                <a:spcPts val="3600"/>
              </a:lnSpc>
              <a:buFont typeface="Arial"/>
              <a:buChar char="•"/>
            </a:pPr>
            <a:r>
              <a:rPr lang="en-US" sz="2400">
                <a:solidFill>
                  <a:srgbClr val="FFFFFF"/>
                </a:solidFill>
                <a:latin typeface="Playfair Display"/>
                <a:ea typeface="Playfair Display"/>
                <a:cs typeface="Playfair Display"/>
                <a:sym typeface="Playfair Display"/>
              </a:rPr>
              <a:t>Identify key predictors of mental health treatment-seeking behavior.</a:t>
            </a:r>
          </a:p>
          <a:p>
            <a:pPr algn="just">
              <a:lnSpc>
                <a:spcPts val="3600"/>
              </a:lnSpc>
            </a:pPr>
            <a:endParaRPr lang="en-US" sz="2400">
              <a:solidFill>
                <a:srgbClr val="FFFFFF"/>
              </a:solidFill>
              <a:latin typeface="Playfair Display"/>
              <a:ea typeface="Playfair Display"/>
              <a:cs typeface="Playfair Display"/>
              <a:sym typeface="Playfair Display"/>
            </a:endParaRPr>
          </a:p>
          <a:p>
            <a:pPr marL="518162" lvl="1" indent="-259081" algn="just">
              <a:lnSpc>
                <a:spcPts val="3600"/>
              </a:lnSpc>
              <a:buFont typeface="Arial"/>
              <a:buChar char="•"/>
            </a:pPr>
            <a:r>
              <a:rPr lang="en-US" sz="2400">
                <a:solidFill>
                  <a:srgbClr val="FFFFFF"/>
                </a:solidFill>
                <a:latin typeface="Playfair Display"/>
                <a:ea typeface="Playfair Display"/>
                <a:cs typeface="Playfair Display"/>
                <a:sym typeface="Playfair Display"/>
              </a:rPr>
              <a:t>Classify individuals based on their likelihood to seek treatment.</a:t>
            </a:r>
          </a:p>
          <a:p>
            <a:pPr algn="just">
              <a:lnSpc>
                <a:spcPts val="3600"/>
              </a:lnSpc>
            </a:pPr>
            <a:endParaRPr lang="en-US" sz="2400">
              <a:solidFill>
                <a:srgbClr val="FFFFFF"/>
              </a:solidFill>
              <a:latin typeface="Playfair Display"/>
              <a:ea typeface="Playfair Display"/>
              <a:cs typeface="Playfair Display"/>
              <a:sym typeface="Playfair Display"/>
            </a:endParaRPr>
          </a:p>
          <a:p>
            <a:pPr marL="518162" lvl="1" indent="-259081" algn="just">
              <a:lnSpc>
                <a:spcPts val="3600"/>
              </a:lnSpc>
              <a:buFont typeface="Arial"/>
              <a:buChar char="•"/>
            </a:pPr>
            <a:r>
              <a:rPr lang="en-US" sz="2400">
                <a:solidFill>
                  <a:srgbClr val="FFFFFF"/>
                </a:solidFill>
                <a:latin typeface="Playfair Display"/>
                <a:ea typeface="Playfair Display"/>
                <a:cs typeface="Playfair Display"/>
                <a:sym typeface="Playfair Display"/>
              </a:rPr>
              <a:t>Provide data-driven recommendations for mental health advocacy and resource allocation.</a:t>
            </a:r>
          </a:p>
          <a:p>
            <a:pPr algn="just">
              <a:lnSpc>
                <a:spcPts val="3600"/>
              </a:lnSpc>
            </a:pPr>
            <a:endParaRPr lang="en-US" sz="2400">
              <a:solidFill>
                <a:srgbClr val="FFFFFF"/>
              </a:solidFill>
              <a:latin typeface="Playfair Display"/>
              <a:ea typeface="Playfair Display"/>
              <a:cs typeface="Playfair Display"/>
              <a:sym typeface="Playfair Display"/>
            </a:endParaRPr>
          </a:p>
          <a:p>
            <a:pPr algn="just">
              <a:lnSpc>
                <a:spcPts val="3600"/>
              </a:lnSpc>
            </a:pPr>
            <a:endParaRPr lang="en-US" sz="2400">
              <a:solidFill>
                <a:srgbClr val="FFFFFF"/>
              </a:solidFill>
              <a:latin typeface="Playfair Display"/>
              <a:ea typeface="Playfair Display"/>
              <a:cs typeface="Playfair Display"/>
              <a:sym typeface="Playfair Display"/>
            </a:endParaRPr>
          </a:p>
        </p:txBody>
      </p:sp>
      <p:sp>
        <p:nvSpPr>
          <p:cNvPr id="4" name="TextBox 4"/>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FFFFFF"/>
                </a:solidFill>
                <a:latin typeface="Canva Sans"/>
                <a:ea typeface="Canva Sans"/>
                <a:cs typeface="Canva Sans"/>
                <a:sym typeface="Canva Sans"/>
              </a:rPr>
              <a:t>2</a:t>
            </a:r>
          </a:p>
        </p:txBody>
      </p:sp>
      <p:sp>
        <p:nvSpPr>
          <p:cNvPr id="5" name="Freeform 5"/>
          <p:cNvSpPr/>
          <p:nvPr/>
        </p:nvSpPr>
        <p:spPr>
          <a:xfrm flipH="1">
            <a:off x="11377135" y="775971"/>
            <a:ext cx="6021616" cy="8633142"/>
          </a:xfrm>
          <a:custGeom>
            <a:avLst/>
            <a:gdLst/>
            <a:ahLst/>
            <a:cxnLst/>
            <a:rect l="l" t="t" r="r" b="b"/>
            <a:pathLst>
              <a:path w="6021616" h="8633142">
                <a:moveTo>
                  <a:pt x="6021617" y="0"/>
                </a:moveTo>
                <a:lnTo>
                  <a:pt x="0" y="0"/>
                </a:lnTo>
                <a:lnTo>
                  <a:pt x="0" y="8633141"/>
                </a:lnTo>
                <a:lnTo>
                  <a:pt x="6021617" y="8633141"/>
                </a:lnTo>
                <a:lnTo>
                  <a:pt x="6021617" y="0"/>
                </a:lnTo>
                <a:close/>
              </a:path>
            </a:pathLst>
          </a:custGeom>
          <a:blipFill>
            <a:blip r:embed="rId2"/>
            <a:stretch>
              <a:fillRect/>
            </a:stretch>
          </a:blipFill>
        </p:spPr>
        <p:txBody>
          <a:bodyPr/>
          <a:lstStyle/>
          <a:p>
            <a:endParaRPr lang="en-KE"/>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1C503D"/>
        </a:solidFill>
        <a:effectLst/>
      </p:bgPr>
    </p:bg>
    <p:spTree>
      <p:nvGrpSpPr>
        <p:cNvPr id="1" name=""/>
        <p:cNvGrpSpPr/>
        <p:nvPr/>
      </p:nvGrpSpPr>
      <p:grpSpPr>
        <a:xfrm>
          <a:off x="0" y="0"/>
          <a:ext cx="0" cy="0"/>
          <a:chOff x="0" y="0"/>
          <a:chExt cx="0" cy="0"/>
        </a:xfrm>
      </p:grpSpPr>
      <p:sp>
        <p:nvSpPr>
          <p:cNvPr id="2" name="Freeform 2"/>
          <p:cNvSpPr/>
          <p:nvPr/>
        </p:nvSpPr>
        <p:spPr>
          <a:xfrm rot="-7689286">
            <a:off x="11740648" y="-4117677"/>
            <a:ext cx="11362494" cy="11362494"/>
          </a:xfrm>
          <a:custGeom>
            <a:avLst/>
            <a:gdLst/>
            <a:ahLst/>
            <a:cxnLst/>
            <a:rect l="l" t="t" r="r" b="b"/>
            <a:pathLst>
              <a:path w="11362494" h="11362494">
                <a:moveTo>
                  <a:pt x="0" y="0"/>
                </a:moveTo>
                <a:lnTo>
                  <a:pt x="11362494" y="0"/>
                </a:lnTo>
                <a:lnTo>
                  <a:pt x="11362494" y="11362493"/>
                </a:lnTo>
                <a:lnTo>
                  <a:pt x="0" y="11362493"/>
                </a:lnTo>
                <a:lnTo>
                  <a:pt x="0" y="0"/>
                </a:lnTo>
                <a:close/>
              </a:path>
            </a:pathLst>
          </a:custGeom>
          <a:blipFill>
            <a:blip r:embed="rId2">
              <a:alphaModFix amt="36000"/>
              <a:extLst>
                <a:ext uri="{96DAC541-7B7A-43D3-8B79-37D633B846F1}">
                  <asvg:svgBlip xmlns:asvg="http://schemas.microsoft.com/office/drawing/2016/SVG/main" r:embed="rId3"/>
                </a:ext>
              </a:extLst>
            </a:blip>
            <a:stretch>
              <a:fillRect/>
            </a:stretch>
          </a:blipFill>
        </p:spPr>
        <p:txBody>
          <a:bodyPr/>
          <a:lstStyle/>
          <a:p>
            <a:endParaRPr lang="en-KE"/>
          </a:p>
        </p:txBody>
      </p:sp>
      <p:sp>
        <p:nvSpPr>
          <p:cNvPr id="3" name="Freeform 3"/>
          <p:cNvSpPr/>
          <p:nvPr/>
        </p:nvSpPr>
        <p:spPr>
          <a:xfrm flipH="1">
            <a:off x="9291302" y="-160284"/>
            <a:ext cx="8996698" cy="10607568"/>
          </a:xfrm>
          <a:custGeom>
            <a:avLst/>
            <a:gdLst/>
            <a:ahLst/>
            <a:cxnLst/>
            <a:rect l="l" t="t" r="r" b="b"/>
            <a:pathLst>
              <a:path w="8996698" h="10607568">
                <a:moveTo>
                  <a:pt x="8996698" y="0"/>
                </a:moveTo>
                <a:lnTo>
                  <a:pt x="0" y="0"/>
                </a:lnTo>
                <a:lnTo>
                  <a:pt x="0" y="10607568"/>
                </a:lnTo>
                <a:lnTo>
                  <a:pt x="8996698" y="10607568"/>
                </a:lnTo>
                <a:lnTo>
                  <a:pt x="8996698" y="0"/>
                </a:lnTo>
                <a:close/>
              </a:path>
            </a:pathLst>
          </a:custGeom>
          <a:blipFill>
            <a:blip r:embed="rId4"/>
            <a:stretch>
              <a:fillRect r="-76968"/>
            </a:stretch>
          </a:blipFill>
        </p:spPr>
        <p:txBody>
          <a:bodyPr/>
          <a:lstStyle/>
          <a:p>
            <a:endParaRPr lang="en-KE"/>
          </a:p>
        </p:txBody>
      </p:sp>
      <p:sp>
        <p:nvSpPr>
          <p:cNvPr id="4" name="Freeform 4"/>
          <p:cNvSpPr/>
          <p:nvPr/>
        </p:nvSpPr>
        <p:spPr>
          <a:xfrm rot="3084237">
            <a:off x="-6968910" y="4766037"/>
            <a:ext cx="11362494" cy="11362494"/>
          </a:xfrm>
          <a:custGeom>
            <a:avLst/>
            <a:gdLst/>
            <a:ahLst/>
            <a:cxnLst/>
            <a:rect l="l" t="t" r="r" b="b"/>
            <a:pathLst>
              <a:path w="11362494" h="11362494">
                <a:moveTo>
                  <a:pt x="0" y="0"/>
                </a:moveTo>
                <a:lnTo>
                  <a:pt x="11362494" y="0"/>
                </a:lnTo>
                <a:lnTo>
                  <a:pt x="11362494" y="11362494"/>
                </a:lnTo>
                <a:lnTo>
                  <a:pt x="0" y="11362494"/>
                </a:lnTo>
                <a:lnTo>
                  <a:pt x="0" y="0"/>
                </a:lnTo>
                <a:close/>
              </a:path>
            </a:pathLst>
          </a:custGeom>
          <a:blipFill>
            <a:blip r:embed="rId2">
              <a:alphaModFix amt="35000"/>
              <a:extLst>
                <a:ext uri="{96DAC541-7B7A-43D3-8B79-37D633B846F1}">
                  <asvg:svgBlip xmlns:asvg="http://schemas.microsoft.com/office/drawing/2016/SVG/main" r:embed="rId3"/>
                </a:ext>
              </a:extLst>
            </a:blip>
            <a:stretch>
              <a:fillRect/>
            </a:stretch>
          </a:blipFill>
        </p:spPr>
        <p:txBody>
          <a:bodyPr/>
          <a:lstStyle/>
          <a:p>
            <a:endParaRPr lang="en-KE"/>
          </a:p>
        </p:txBody>
      </p:sp>
      <p:sp>
        <p:nvSpPr>
          <p:cNvPr id="5" name="AutoShape 5"/>
          <p:cNvSpPr/>
          <p:nvPr/>
        </p:nvSpPr>
        <p:spPr>
          <a:xfrm>
            <a:off x="6220871" y="3963334"/>
            <a:ext cx="0" cy="1337442"/>
          </a:xfrm>
          <a:prstGeom prst="line">
            <a:avLst/>
          </a:prstGeom>
          <a:ln w="152400" cap="flat">
            <a:solidFill>
              <a:srgbClr val="212121"/>
            </a:solidFill>
            <a:prstDash val="solid"/>
            <a:headEnd type="none" w="sm" len="sm"/>
            <a:tailEnd type="triangle" w="lg" len="med"/>
          </a:ln>
        </p:spPr>
        <p:txBody>
          <a:bodyPr/>
          <a:lstStyle/>
          <a:p>
            <a:endParaRPr lang="en-KE"/>
          </a:p>
        </p:txBody>
      </p:sp>
      <p:grpSp>
        <p:nvGrpSpPr>
          <p:cNvPr id="6" name="Group 6"/>
          <p:cNvGrpSpPr/>
          <p:nvPr/>
        </p:nvGrpSpPr>
        <p:grpSpPr>
          <a:xfrm>
            <a:off x="4002067" y="5589085"/>
            <a:ext cx="4770110" cy="2549849"/>
            <a:chOff x="0" y="0"/>
            <a:chExt cx="1520539" cy="812800"/>
          </a:xfrm>
        </p:grpSpPr>
        <p:sp>
          <p:nvSpPr>
            <p:cNvPr id="7" name="Freeform 7">
              <a:hlinkClick r:id="rId5"/>
            </p:cNvPr>
            <p:cNvSpPr/>
            <p:nvPr/>
          </p:nvSpPr>
          <p:spPr>
            <a:xfrm>
              <a:off x="0" y="0"/>
              <a:ext cx="1520539" cy="812800"/>
            </a:xfrm>
            <a:custGeom>
              <a:avLst/>
              <a:gdLst/>
              <a:ahLst/>
              <a:cxnLst/>
              <a:rect l="l" t="t" r="r" b="b"/>
              <a:pathLst>
                <a:path w="1520539" h="812800">
                  <a:moveTo>
                    <a:pt x="760270" y="0"/>
                  </a:moveTo>
                  <a:cubicBezTo>
                    <a:pt x="340384" y="0"/>
                    <a:pt x="0" y="181951"/>
                    <a:pt x="0" y="406400"/>
                  </a:cubicBezTo>
                  <a:cubicBezTo>
                    <a:pt x="0" y="630849"/>
                    <a:pt x="340384" y="812800"/>
                    <a:pt x="760270" y="812800"/>
                  </a:cubicBezTo>
                  <a:cubicBezTo>
                    <a:pt x="1180155" y="812800"/>
                    <a:pt x="1520539" y="630849"/>
                    <a:pt x="1520539" y="406400"/>
                  </a:cubicBezTo>
                  <a:cubicBezTo>
                    <a:pt x="1520539" y="181951"/>
                    <a:pt x="1180155" y="0"/>
                    <a:pt x="760270" y="0"/>
                  </a:cubicBezTo>
                  <a:close/>
                </a:path>
              </a:pathLst>
            </a:custGeom>
            <a:gradFill rotWithShape="1">
              <a:gsLst>
                <a:gs pos="0">
                  <a:srgbClr val="0097B2">
                    <a:alpha val="100000"/>
                  </a:srgbClr>
                </a:gs>
                <a:gs pos="100000">
                  <a:srgbClr val="7ED957">
                    <a:alpha val="100000"/>
                  </a:srgbClr>
                </a:gs>
              </a:gsLst>
              <a:lin ang="2700000"/>
            </a:gradFill>
            <a:ln cap="sq">
              <a:noFill/>
              <a:prstDash val="solid"/>
              <a:miter/>
            </a:ln>
          </p:spPr>
          <p:txBody>
            <a:bodyPr/>
            <a:lstStyle/>
            <a:p>
              <a:endParaRPr lang="en-KE" dirty="0"/>
            </a:p>
          </p:txBody>
        </p:sp>
        <p:sp>
          <p:nvSpPr>
            <p:cNvPr id="8" name="TextBox 8"/>
            <p:cNvSpPr txBox="1"/>
            <p:nvPr/>
          </p:nvSpPr>
          <p:spPr>
            <a:xfrm>
              <a:off x="142551" y="28575"/>
              <a:ext cx="1235438" cy="708025"/>
            </a:xfrm>
            <a:prstGeom prst="rect">
              <a:avLst/>
            </a:prstGeom>
          </p:spPr>
          <p:txBody>
            <a:bodyPr lIns="50800" tIns="50800" rIns="50800" bIns="50800" rtlCol="0" anchor="ctr"/>
            <a:lstStyle/>
            <a:p>
              <a:pPr algn="ctr">
                <a:lnSpc>
                  <a:spcPts val="2800"/>
                </a:lnSpc>
              </a:pPr>
              <a:r>
                <a:rPr lang="en-US" sz="2000" b="1" i="1" u="sng" dirty="0">
                  <a:solidFill>
                    <a:srgbClr val="212121"/>
                  </a:solidFill>
                  <a:latin typeface="Canva Sans Bold Italics"/>
                  <a:ea typeface="Canva Sans Bold Italics"/>
                  <a:cs typeface="Canva Sans Bold Italics"/>
                  <a:sym typeface="Canva Sans Bold Italics"/>
                  <a:hlinkClick r:id="rId5"/>
                </a:rPr>
                <a:t>Streamlit App Link</a:t>
              </a:r>
              <a:endParaRPr lang="en-US" sz="2000" b="1" i="1" u="sng" dirty="0">
                <a:solidFill>
                  <a:srgbClr val="212121"/>
                </a:solidFill>
                <a:latin typeface="Canva Sans Bold Italics"/>
                <a:ea typeface="Canva Sans Bold Italics"/>
                <a:cs typeface="Canva Sans Bold Italics"/>
                <a:sym typeface="Canva Sans Bold Italics"/>
              </a:endParaRPr>
            </a:p>
          </p:txBody>
        </p:sp>
      </p:grpSp>
      <p:sp>
        <p:nvSpPr>
          <p:cNvPr id="9" name="TextBox 9"/>
          <p:cNvSpPr txBox="1"/>
          <p:nvPr/>
        </p:nvSpPr>
        <p:spPr>
          <a:xfrm>
            <a:off x="2871681" y="1015882"/>
            <a:ext cx="6551676" cy="1095375"/>
          </a:xfrm>
          <a:prstGeom prst="rect">
            <a:avLst/>
          </a:prstGeom>
        </p:spPr>
        <p:txBody>
          <a:bodyPr lIns="0" tIns="0" rIns="0" bIns="0" rtlCol="0" anchor="t">
            <a:spAutoFit/>
          </a:bodyPr>
          <a:lstStyle/>
          <a:p>
            <a:pPr marL="0" lvl="0" indent="0" algn="ctr">
              <a:lnSpc>
                <a:spcPts val="8640"/>
              </a:lnSpc>
              <a:spcBef>
                <a:spcPct val="0"/>
              </a:spcBef>
            </a:pPr>
            <a:r>
              <a:rPr lang="en-US" sz="7200">
                <a:solidFill>
                  <a:srgbClr val="FFFFFF"/>
                </a:solidFill>
                <a:latin typeface="League Spartan"/>
                <a:ea typeface="League Spartan"/>
                <a:cs typeface="League Spartan"/>
                <a:sym typeface="League Spartan"/>
              </a:rPr>
              <a:t>THANK YOU</a:t>
            </a:r>
          </a:p>
        </p:txBody>
      </p:sp>
      <p:sp>
        <p:nvSpPr>
          <p:cNvPr id="10" name="TextBox 10"/>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Canva Sans"/>
                <a:ea typeface="Canva Sans"/>
                <a:cs typeface="Canva Sans"/>
                <a:sym typeface="Canva Sans"/>
              </a:rPr>
              <a:t>20</a:t>
            </a:r>
          </a:p>
        </p:txBody>
      </p:sp>
      <p:sp>
        <p:nvSpPr>
          <p:cNvPr id="11" name="TextBox 11"/>
          <p:cNvSpPr txBox="1"/>
          <p:nvPr/>
        </p:nvSpPr>
        <p:spPr>
          <a:xfrm>
            <a:off x="4002067" y="2830018"/>
            <a:ext cx="4399508" cy="629921"/>
          </a:xfrm>
          <a:prstGeom prst="rect">
            <a:avLst/>
          </a:prstGeom>
        </p:spPr>
        <p:txBody>
          <a:bodyPr lIns="0" tIns="0" rIns="0" bIns="0" rtlCol="0" anchor="t">
            <a:spAutoFit/>
          </a:bodyPr>
          <a:lstStyle/>
          <a:p>
            <a:pPr algn="ctr">
              <a:lnSpc>
                <a:spcPts val="5179"/>
              </a:lnSpc>
              <a:spcBef>
                <a:spcPct val="0"/>
              </a:spcBef>
            </a:pPr>
            <a:r>
              <a:rPr lang="en-US" sz="3699">
                <a:solidFill>
                  <a:srgbClr val="000000"/>
                </a:solidFill>
                <a:latin typeface="Noto Serif Ethiopic Condensed"/>
                <a:ea typeface="Noto Serif Ethiopic Condensed"/>
                <a:cs typeface="Noto Serif Ethiopic Condensed"/>
                <a:sym typeface="Noto Serif Ethiopic Condensed"/>
              </a:rPr>
              <a:t>Try the live app here !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C503D"/>
        </a:solidFill>
        <a:effectLst/>
      </p:bgPr>
    </p:bg>
    <p:spTree>
      <p:nvGrpSpPr>
        <p:cNvPr id="1" name=""/>
        <p:cNvGrpSpPr/>
        <p:nvPr/>
      </p:nvGrpSpPr>
      <p:grpSpPr>
        <a:xfrm>
          <a:off x="0" y="0"/>
          <a:ext cx="0" cy="0"/>
          <a:chOff x="0" y="0"/>
          <a:chExt cx="0" cy="0"/>
        </a:xfrm>
      </p:grpSpPr>
      <p:sp>
        <p:nvSpPr>
          <p:cNvPr id="2" name="TextBox 2"/>
          <p:cNvSpPr txBox="1"/>
          <p:nvPr/>
        </p:nvSpPr>
        <p:spPr>
          <a:xfrm>
            <a:off x="1545918" y="272176"/>
            <a:ext cx="13212474" cy="895350"/>
          </a:xfrm>
          <a:prstGeom prst="rect">
            <a:avLst/>
          </a:prstGeom>
        </p:spPr>
        <p:txBody>
          <a:bodyPr lIns="0" tIns="0" rIns="0" bIns="0" rtlCol="0" anchor="t">
            <a:spAutoFit/>
          </a:bodyPr>
          <a:lstStyle/>
          <a:p>
            <a:pPr marL="0" lvl="0" indent="0" algn="ctr">
              <a:lnSpc>
                <a:spcPts val="7109"/>
              </a:lnSpc>
              <a:spcBef>
                <a:spcPct val="0"/>
              </a:spcBef>
            </a:pPr>
            <a:r>
              <a:rPr lang="en-US" sz="5924">
                <a:solidFill>
                  <a:srgbClr val="FFFFFF"/>
                </a:solidFill>
                <a:latin typeface="Abril Fatface"/>
                <a:ea typeface="Abril Fatface"/>
                <a:cs typeface="Abril Fatface"/>
                <a:sym typeface="Abril Fatface"/>
              </a:rPr>
              <a:t>Problem Statement</a:t>
            </a:r>
          </a:p>
        </p:txBody>
      </p:sp>
      <p:sp>
        <p:nvSpPr>
          <p:cNvPr id="3" name="TextBox 3"/>
          <p:cNvSpPr txBox="1"/>
          <p:nvPr/>
        </p:nvSpPr>
        <p:spPr>
          <a:xfrm>
            <a:off x="409412" y="1720569"/>
            <a:ext cx="16161243" cy="6382383"/>
          </a:xfrm>
          <a:prstGeom prst="rect">
            <a:avLst/>
          </a:prstGeom>
        </p:spPr>
        <p:txBody>
          <a:bodyPr lIns="0" tIns="0" rIns="0" bIns="0" rtlCol="0" anchor="t">
            <a:spAutoFit/>
          </a:bodyPr>
          <a:lstStyle/>
          <a:p>
            <a:pPr algn="l">
              <a:lnSpc>
                <a:spcPts val="3640"/>
              </a:lnSpc>
            </a:pPr>
            <a:r>
              <a:rPr lang="en-US" sz="2600">
                <a:solidFill>
                  <a:srgbClr val="FFFFFF"/>
                </a:solidFill>
                <a:latin typeface="Playfair Display"/>
                <a:ea typeface="Playfair Display"/>
                <a:cs typeface="Playfair Display"/>
                <a:sym typeface="Playfair Display"/>
              </a:rPr>
              <a:t>Despite increased awareness of mental health issues, a significant treatment gap persists globally. Current challenges include:</a:t>
            </a:r>
          </a:p>
          <a:p>
            <a:pPr algn="l">
              <a:lnSpc>
                <a:spcPts val="3640"/>
              </a:lnSpc>
            </a:pPr>
            <a:endParaRPr lang="en-US" sz="2600">
              <a:solidFill>
                <a:srgbClr val="FFFFFF"/>
              </a:solidFill>
              <a:latin typeface="Playfair Display"/>
              <a:ea typeface="Playfair Display"/>
              <a:cs typeface="Playfair Display"/>
              <a:sym typeface="Playfair Display"/>
            </a:endParaRPr>
          </a:p>
          <a:p>
            <a:pPr marL="561353" lvl="1" indent="-280677" algn="l">
              <a:lnSpc>
                <a:spcPts val="3640"/>
              </a:lnSpc>
              <a:buFont typeface="Arial"/>
              <a:buChar char="•"/>
            </a:pPr>
            <a:r>
              <a:rPr lang="en-US" sz="2600">
                <a:solidFill>
                  <a:srgbClr val="FFFFFF"/>
                </a:solidFill>
                <a:latin typeface="Playfair Display"/>
                <a:ea typeface="Playfair Display"/>
                <a:cs typeface="Playfair Display"/>
                <a:sym typeface="Playfair Display"/>
              </a:rPr>
              <a:t>Approximately 50% of individuals with mental health conditions do not seek professional help</a:t>
            </a:r>
          </a:p>
          <a:p>
            <a:pPr marL="561353" lvl="1" indent="-280677" algn="l">
              <a:lnSpc>
                <a:spcPts val="3640"/>
              </a:lnSpc>
              <a:buFont typeface="Arial"/>
              <a:buChar char="•"/>
            </a:pPr>
            <a:r>
              <a:rPr lang="en-US" sz="2600">
                <a:solidFill>
                  <a:srgbClr val="FFFFFF"/>
                </a:solidFill>
                <a:latin typeface="Playfair Display"/>
                <a:ea typeface="Playfair Display"/>
                <a:cs typeface="Playfair Display"/>
                <a:sym typeface="Playfair Display"/>
              </a:rPr>
              <a:t>Limited resources are often allocated without data-driven prioritization</a:t>
            </a:r>
          </a:p>
          <a:p>
            <a:pPr marL="561353" lvl="1" indent="-280677" algn="l">
              <a:lnSpc>
                <a:spcPts val="3640"/>
              </a:lnSpc>
              <a:buFont typeface="Arial"/>
              <a:buChar char="•"/>
            </a:pPr>
            <a:r>
              <a:rPr lang="en-US" sz="2600">
                <a:solidFill>
                  <a:srgbClr val="FFFFFF"/>
                </a:solidFill>
                <a:latin typeface="Playfair Display"/>
                <a:ea typeface="Playfair Display"/>
                <a:cs typeface="Playfair Display"/>
                <a:sym typeface="Playfair Display"/>
              </a:rPr>
              <a:t>Stigma and cultural factors create barriers to treatment access</a:t>
            </a:r>
          </a:p>
          <a:p>
            <a:pPr marL="561353" lvl="1" indent="-280677" algn="l">
              <a:lnSpc>
                <a:spcPts val="3640"/>
              </a:lnSpc>
              <a:buFont typeface="Arial"/>
              <a:buChar char="•"/>
            </a:pPr>
            <a:r>
              <a:rPr lang="en-US" sz="2600">
                <a:solidFill>
                  <a:srgbClr val="FFFFFF"/>
                </a:solidFill>
                <a:latin typeface="Playfair Display"/>
                <a:ea typeface="Playfair Display"/>
                <a:cs typeface="Playfair Display"/>
                <a:sym typeface="Playfair Display"/>
              </a:rPr>
              <a:t>Lack of understanding about which factors most significantly influence help-seeking behavior</a:t>
            </a:r>
          </a:p>
          <a:p>
            <a:pPr algn="l">
              <a:lnSpc>
                <a:spcPts val="3640"/>
              </a:lnSpc>
            </a:pPr>
            <a:endParaRPr lang="en-US" sz="2600">
              <a:solidFill>
                <a:srgbClr val="FFFFFF"/>
              </a:solidFill>
              <a:latin typeface="Playfair Display"/>
              <a:ea typeface="Playfair Display"/>
              <a:cs typeface="Playfair Display"/>
              <a:sym typeface="Playfair Display"/>
            </a:endParaRPr>
          </a:p>
          <a:p>
            <a:pPr algn="l">
              <a:lnSpc>
                <a:spcPts val="3640"/>
              </a:lnSpc>
            </a:pPr>
            <a:r>
              <a:rPr lang="en-US" sz="2600">
                <a:solidFill>
                  <a:srgbClr val="FFFFFF"/>
                </a:solidFill>
                <a:latin typeface="Playfair Display"/>
                <a:ea typeface="Playfair Display"/>
                <a:cs typeface="Playfair Display"/>
                <a:sym typeface="Playfair Display"/>
              </a:rPr>
              <a:t>By leveraging demographic, behavioral, and psychological data, we can:</a:t>
            </a:r>
          </a:p>
          <a:p>
            <a:pPr algn="l">
              <a:lnSpc>
                <a:spcPts val="3640"/>
              </a:lnSpc>
            </a:pPr>
            <a:endParaRPr lang="en-US" sz="2600">
              <a:solidFill>
                <a:srgbClr val="FFFFFF"/>
              </a:solidFill>
              <a:latin typeface="Playfair Display"/>
              <a:ea typeface="Playfair Display"/>
              <a:cs typeface="Playfair Display"/>
              <a:sym typeface="Playfair Display"/>
            </a:endParaRPr>
          </a:p>
          <a:p>
            <a:pPr marL="561353" lvl="1" indent="-280677" algn="l">
              <a:lnSpc>
                <a:spcPts val="3640"/>
              </a:lnSpc>
              <a:buFont typeface="Arial"/>
              <a:buChar char="•"/>
            </a:pPr>
            <a:r>
              <a:rPr lang="en-US" sz="2600">
                <a:solidFill>
                  <a:srgbClr val="FFFFFF"/>
                </a:solidFill>
                <a:latin typeface="Playfair Display"/>
                <a:ea typeface="Playfair Display"/>
                <a:cs typeface="Playfair Display"/>
                <a:sym typeface="Playfair Display"/>
              </a:rPr>
              <a:t>Predict individuals' likelihood of seeking mental health treatment</a:t>
            </a:r>
          </a:p>
          <a:p>
            <a:pPr marL="561353" lvl="1" indent="-280677" algn="l">
              <a:lnSpc>
                <a:spcPts val="3640"/>
              </a:lnSpc>
              <a:buFont typeface="Arial"/>
              <a:buChar char="•"/>
            </a:pPr>
            <a:r>
              <a:rPr lang="en-US" sz="2600">
                <a:solidFill>
                  <a:srgbClr val="FFFFFF"/>
                </a:solidFill>
                <a:latin typeface="Playfair Display"/>
                <a:ea typeface="Playfair Display"/>
                <a:cs typeface="Playfair Display"/>
                <a:sym typeface="Playfair Display"/>
              </a:rPr>
              <a:t>Identify high-risk groups that may need targeted outreach programs</a:t>
            </a:r>
          </a:p>
          <a:p>
            <a:pPr marL="561353" lvl="1" indent="-280677" algn="l">
              <a:lnSpc>
                <a:spcPts val="3640"/>
              </a:lnSpc>
              <a:buFont typeface="Arial"/>
              <a:buChar char="•"/>
            </a:pPr>
            <a:r>
              <a:rPr lang="en-US" sz="2600">
                <a:solidFill>
                  <a:srgbClr val="FFFFFF"/>
                </a:solidFill>
                <a:latin typeface="Playfair Display"/>
                <a:ea typeface="Playfair Display"/>
                <a:cs typeface="Playfair Display"/>
                <a:sym typeface="Playfair Display"/>
              </a:rPr>
              <a:t>Inform resource allocation for mental health programs and initiatives</a:t>
            </a:r>
          </a:p>
          <a:p>
            <a:pPr marL="561353" lvl="1" indent="-280677" algn="l">
              <a:lnSpc>
                <a:spcPts val="3640"/>
              </a:lnSpc>
              <a:buFont typeface="Arial"/>
              <a:buChar char="•"/>
            </a:pPr>
            <a:r>
              <a:rPr lang="en-US" sz="2600">
                <a:solidFill>
                  <a:srgbClr val="FFFFFF"/>
                </a:solidFill>
                <a:latin typeface="Playfair Display"/>
                <a:ea typeface="Playfair Display"/>
                <a:cs typeface="Playfair Display"/>
                <a:sym typeface="Playfair Display"/>
              </a:rPr>
              <a:t>Develop targeted destigmatization campaigns based on demographic patterns</a:t>
            </a:r>
          </a:p>
        </p:txBody>
      </p:sp>
      <p:sp>
        <p:nvSpPr>
          <p:cNvPr id="4" name="TextBox 4"/>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FFFFFF"/>
                </a:solidFill>
                <a:latin typeface="Canva Sans"/>
                <a:ea typeface="Canva Sans"/>
                <a:cs typeface="Canva Sans"/>
                <a:sym typeface="Canva Sans"/>
              </a:rPr>
              <a:t>3</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C503D"/>
        </a:solidFill>
        <a:effectLst/>
      </p:bgPr>
    </p:bg>
    <p:spTree>
      <p:nvGrpSpPr>
        <p:cNvPr id="1" name=""/>
        <p:cNvGrpSpPr/>
        <p:nvPr/>
      </p:nvGrpSpPr>
      <p:grpSpPr>
        <a:xfrm>
          <a:off x="0" y="0"/>
          <a:ext cx="0" cy="0"/>
          <a:chOff x="0" y="0"/>
          <a:chExt cx="0" cy="0"/>
        </a:xfrm>
      </p:grpSpPr>
      <p:sp>
        <p:nvSpPr>
          <p:cNvPr id="2" name="Freeform 2"/>
          <p:cNvSpPr/>
          <p:nvPr/>
        </p:nvSpPr>
        <p:spPr>
          <a:xfrm>
            <a:off x="1299121" y="-3197599"/>
            <a:ext cx="15689757" cy="15689757"/>
          </a:xfrm>
          <a:custGeom>
            <a:avLst/>
            <a:gdLst/>
            <a:ahLst/>
            <a:cxnLst/>
            <a:rect l="l" t="t" r="r" b="b"/>
            <a:pathLst>
              <a:path w="15689757" h="15689757">
                <a:moveTo>
                  <a:pt x="0" y="0"/>
                </a:moveTo>
                <a:lnTo>
                  <a:pt x="15689758" y="0"/>
                </a:lnTo>
                <a:lnTo>
                  <a:pt x="15689758" y="15689757"/>
                </a:lnTo>
                <a:lnTo>
                  <a:pt x="0" y="15689757"/>
                </a:lnTo>
                <a:lnTo>
                  <a:pt x="0" y="0"/>
                </a:lnTo>
                <a:close/>
              </a:path>
            </a:pathLst>
          </a:custGeom>
          <a:blipFill>
            <a:blip r:embed="rId2">
              <a:alphaModFix amt="18999"/>
              <a:extLst>
                <a:ext uri="{96DAC541-7B7A-43D3-8B79-37D633B846F1}">
                  <asvg:svgBlip xmlns:asvg="http://schemas.microsoft.com/office/drawing/2016/SVG/main" r:embed="rId3"/>
                </a:ext>
              </a:extLst>
            </a:blip>
            <a:stretch>
              <a:fillRect/>
            </a:stretch>
          </a:blipFill>
        </p:spPr>
        <p:txBody>
          <a:bodyPr/>
          <a:lstStyle/>
          <a:p>
            <a:endParaRPr lang="en-KE"/>
          </a:p>
        </p:txBody>
      </p:sp>
      <p:graphicFrame>
        <p:nvGraphicFramePr>
          <p:cNvPr id="3" name="Table 3"/>
          <p:cNvGraphicFramePr>
            <a:graphicFrameLocks noGrp="1"/>
          </p:cNvGraphicFramePr>
          <p:nvPr/>
        </p:nvGraphicFramePr>
        <p:xfrm>
          <a:off x="828516" y="1366448"/>
          <a:ext cx="16160363" cy="8667750"/>
        </p:xfrm>
        <a:graphic>
          <a:graphicData uri="http://schemas.openxmlformats.org/drawingml/2006/table">
            <a:tbl>
              <a:tblPr/>
              <a:tblGrid>
                <a:gridCol w="5363722">
                  <a:extLst>
                    <a:ext uri="{9D8B030D-6E8A-4147-A177-3AD203B41FA5}">
                      <a16:colId xmlns:a16="http://schemas.microsoft.com/office/drawing/2014/main" val="20000"/>
                    </a:ext>
                  </a:extLst>
                </a:gridCol>
                <a:gridCol w="10796641">
                  <a:extLst>
                    <a:ext uri="{9D8B030D-6E8A-4147-A177-3AD203B41FA5}">
                      <a16:colId xmlns:a16="http://schemas.microsoft.com/office/drawing/2014/main" val="20001"/>
                    </a:ext>
                  </a:extLst>
                </a:gridCol>
              </a:tblGrid>
              <a:tr h="4626046">
                <a:tc>
                  <a:txBody>
                    <a:bodyPr/>
                    <a:lstStyle/>
                    <a:p>
                      <a:pPr algn="ctr">
                        <a:lnSpc>
                          <a:spcPts val="3499"/>
                        </a:lnSpc>
                        <a:defRPr/>
                      </a:pPr>
                      <a:r>
                        <a:rPr lang="en-US" sz="2499" b="1">
                          <a:solidFill>
                            <a:srgbClr val="1C503D"/>
                          </a:solidFill>
                          <a:latin typeface="League Spartan"/>
                          <a:ea typeface="League Spartan"/>
                          <a:cs typeface="League Spartan"/>
                          <a:sym typeface="League Spartan"/>
                        </a:rPr>
                        <a:t>Data Characteristics</a:t>
                      </a:r>
                      <a:endParaRPr lang="en-US" sz="1100"/>
                    </a:p>
                    <a:p>
                      <a:pPr marL="388620" lvl="1" indent="-194310" algn="l">
                        <a:lnSpc>
                          <a:spcPts val="3600"/>
                        </a:lnSpc>
                        <a:buFont typeface="Arial"/>
                        <a:buChar char="•"/>
                      </a:pPr>
                      <a:r>
                        <a:rPr lang="en-US" sz="1800" b="1">
                          <a:solidFill>
                            <a:srgbClr val="1C503D"/>
                          </a:solidFill>
                          <a:latin typeface="Noto Serif Bold"/>
                          <a:ea typeface="Noto Serif Bold"/>
                          <a:cs typeface="Noto Serif Bold"/>
                          <a:sym typeface="Noto Serif Bold"/>
                        </a:rPr>
                        <a:t>Records: 289,000 rows</a:t>
                      </a:r>
                    </a:p>
                    <a:p>
                      <a:pPr marL="388620" lvl="1" indent="-194310" algn="l">
                        <a:lnSpc>
                          <a:spcPts val="3600"/>
                        </a:lnSpc>
                        <a:buFont typeface="Arial"/>
                        <a:buChar char="•"/>
                      </a:pPr>
                      <a:r>
                        <a:rPr lang="en-US" sz="1800" b="1">
                          <a:solidFill>
                            <a:srgbClr val="1C503D"/>
                          </a:solidFill>
                          <a:latin typeface="Noto Serif Bold"/>
                          <a:ea typeface="Noto Serif Bold"/>
                          <a:cs typeface="Noto Serif Bold"/>
                          <a:sym typeface="Noto Serif Bold"/>
                        </a:rPr>
                        <a:t>Features: 16 Features including demographic,behavioral and psychological indicators</a:t>
                      </a:r>
                    </a:p>
                    <a:p>
                      <a:pPr marL="388620" lvl="1" indent="-194310" algn="l">
                        <a:lnSpc>
                          <a:spcPts val="3600"/>
                        </a:lnSpc>
                        <a:buFont typeface="Arial"/>
                        <a:buChar char="•"/>
                      </a:pPr>
                      <a:r>
                        <a:rPr lang="en-US" sz="1800" b="1">
                          <a:solidFill>
                            <a:srgbClr val="1C503D"/>
                          </a:solidFill>
                          <a:latin typeface="Noto Serif Bold"/>
                          <a:ea typeface="Noto Serif Bold"/>
                          <a:cs typeface="Noto Serif Bold"/>
                          <a:sym typeface="Noto Serif Bold"/>
                        </a:rPr>
                        <a:t>Target Variable: treatment(Binary: Yes/No)</a:t>
                      </a:r>
                    </a:p>
                    <a:p>
                      <a:pPr marL="388620" lvl="1" indent="-194310" algn="l">
                        <a:lnSpc>
                          <a:spcPts val="3600"/>
                        </a:lnSpc>
                        <a:buFont typeface="Arial"/>
                        <a:buChar char="•"/>
                      </a:pPr>
                      <a:r>
                        <a:rPr lang="en-US" sz="1800" b="1">
                          <a:solidFill>
                            <a:srgbClr val="1C503D"/>
                          </a:solidFill>
                          <a:latin typeface="Noto Serif Bold"/>
                          <a:ea typeface="Noto Serif Bold"/>
                          <a:cs typeface="Noto Serif Bold"/>
                          <a:sym typeface="Noto Serif Bold"/>
                        </a:rPr>
                        <a:t>Data Source: Mental Health Dataset from kaggle</a:t>
                      </a:r>
                    </a:p>
                  </a:txBody>
                  <a:tcPr marL="190500" marR="190500" marT="190500" marB="190500">
                    <a:lnL w="19050" cap="flat" cmpd="sng" algn="ctr">
                      <a:solidFill>
                        <a:srgbClr val="A3E686"/>
                      </a:solidFill>
                      <a:prstDash val="solid"/>
                      <a:round/>
                      <a:headEnd type="none" w="med" len="med"/>
                      <a:tailEnd type="none" w="med" len="med"/>
                    </a:lnL>
                    <a:lnR w="19050" cap="flat" cmpd="sng" algn="ctr">
                      <a:solidFill>
                        <a:srgbClr val="A3E686"/>
                      </a:solidFill>
                      <a:prstDash val="solid"/>
                      <a:round/>
                      <a:headEnd type="none" w="med" len="med"/>
                      <a:tailEnd type="none" w="med" len="med"/>
                    </a:lnR>
                    <a:lnT w="19050" cap="flat" cmpd="sng" algn="ctr">
                      <a:solidFill>
                        <a:srgbClr val="A3E686"/>
                      </a:solidFill>
                      <a:prstDash val="solid"/>
                      <a:round/>
                      <a:headEnd type="none" w="med" len="med"/>
                      <a:tailEnd type="none" w="med" len="med"/>
                    </a:lnT>
                    <a:lnB w="19050" cap="flat" cmpd="sng" algn="ctr">
                      <a:solidFill>
                        <a:srgbClr val="A3E686"/>
                      </a:solidFill>
                      <a:prstDash val="solid"/>
                      <a:round/>
                      <a:headEnd type="none" w="med" len="med"/>
                      <a:tailEnd type="none" w="med" len="med"/>
                    </a:lnB>
                    <a:gradFill rotWithShape="1">
                      <a:gsLst>
                        <a:gs pos="0">
                          <a:srgbClr val="CDFFD8">
                            <a:alpha val="100000"/>
                          </a:srgbClr>
                        </a:gs>
                        <a:gs pos="100000">
                          <a:srgbClr val="FFFFE7">
                            <a:alpha val="100000"/>
                          </a:srgbClr>
                        </a:gs>
                      </a:gsLst>
                      <a:lin ang="0"/>
                    </a:gradFill>
                  </a:tcPr>
                </a:tc>
                <a:tc>
                  <a:txBody>
                    <a:bodyPr/>
                    <a:lstStyle/>
                    <a:p>
                      <a:pPr algn="ctr">
                        <a:lnSpc>
                          <a:spcPts val="3219"/>
                        </a:lnSpc>
                        <a:defRPr/>
                      </a:pPr>
                      <a:r>
                        <a:rPr lang="en-US" sz="2299" b="1">
                          <a:solidFill>
                            <a:srgbClr val="1C503D"/>
                          </a:solidFill>
                          <a:latin typeface="League Spartan"/>
                          <a:ea typeface="League Spartan"/>
                          <a:cs typeface="League Spartan"/>
                          <a:sym typeface="League Spartan"/>
                        </a:rPr>
                        <a:t>Dataset Features and their description</a:t>
                      </a:r>
                      <a:endParaRPr lang="en-US" sz="1100"/>
                    </a:p>
                    <a:p>
                      <a:pPr marL="388620" lvl="1" indent="-194310" algn="l">
                        <a:lnSpc>
                          <a:spcPts val="2520"/>
                        </a:lnSpc>
                        <a:buFont typeface="Arial"/>
                        <a:buChar char="•"/>
                      </a:pPr>
                      <a:r>
                        <a:rPr lang="en-US" sz="1800" b="1">
                          <a:solidFill>
                            <a:srgbClr val="1C503D"/>
                          </a:solidFill>
                          <a:latin typeface="Noto Serif Bold"/>
                          <a:ea typeface="Noto Serif Bold"/>
                          <a:cs typeface="Noto Serif Bold"/>
                          <a:sym typeface="Noto Serif Bold"/>
                        </a:rPr>
                        <a:t>Timestamp</a:t>
                      </a:r>
                      <a:r>
                        <a:rPr lang="en-US" sz="1800">
                          <a:solidFill>
                            <a:srgbClr val="1C503D"/>
                          </a:solidFill>
                          <a:latin typeface="Noto Serif"/>
                          <a:ea typeface="Noto Serif"/>
                          <a:cs typeface="Noto Serif"/>
                          <a:sym typeface="Noto Serif"/>
                        </a:rPr>
                        <a:t>: The time when the data was recorded.</a:t>
                      </a:r>
                    </a:p>
                    <a:p>
                      <a:pPr marL="388620" lvl="1" indent="-194310" algn="l">
                        <a:lnSpc>
                          <a:spcPts val="2520"/>
                        </a:lnSpc>
                        <a:buFont typeface="Arial"/>
                        <a:buChar char="•"/>
                      </a:pPr>
                      <a:r>
                        <a:rPr lang="en-US" sz="1800" b="1">
                          <a:solidFill>
                            <a:srgbClr val="1C503D"/>
                          </a:solidFill>
                          <a:latin typeface="Noto Serif Bold"/>
                          <a:ea typeface="Noto Serif Bold"/>
                          <a:cs typeface="Noto Serif Bold"/>
                          <a:sym typeface="Noto Serif Bold"/>
                        </a:rPr>
                        <a:t>Gender</a:t>
                      </a:r>
                      <a:r>
                        <a:rPr lang="en-US" sz="1800">
                          <a:solidFill>
                            <a:srgbClr val="1C503D"/>
                          </a:solidFill>
                          <a:latin typeface="Noto Serif"/>
                          <a:ea typeface="Noto Serif"/>
                          <a:cs typeface="Noto Serif"/>
                          <a:sym typeface="Noto Serif"/>
                        </a:rPr>
                        <a:t>: Gender of the individual (e.g. Male, Female).</a:t>
                      </a:r>
                    </a:p>
                    <a:p>
                      <a:pPr marL="388620" lvl="1" indent="-194310" algn="l">
                        <a:lnSpc>
                          <a:spcPts val="2520"/>
                        </a:lnSpc>
                        <a:buFont typeface="Arial"/>
                        <a:buChar char="•"/>
                      </a:pPr>
                      <a:r>
                        <a:rPr lang="en-US" sz="1800" b="1">
                          <a:solidFill>
                            <a:srgbClr val="1C503D"/>
                          </a:solidFill>
                          <a:latin typeface="Noto Serif Bold"/>
                          <a:ea typeface="Noto Serif Bold"/>
                          <a:cs typeface="Noto Serif Bold"/>
                          <a:sym typeface="Noto Serif Bold"/>
                        </a:rPr>
                        <a:t>Country: </a:t>
                      </a:r>
                      <a:r>
                        <a:rPr lang="en-US" sz="1800">
                          <a:solidFill>
                            <a:srgbClr val="1C503D"/>
                          </a:solidFill>
                          <a:latin typeface="Noto Serif"/>
                          <a:ea typeface="Noto Serif"/>
                          <a:cs typeface="Noto Serif"/>
                          <a:sym typeface="Noto Serif"/>
                        </a:rPr>
                        <a:t>The country in which the individual resides.</a:t>
                      </a:r>
                    </a:p>
                    <a:p>
                      <a:pPr marL="388620" lvl="1" indent="-194310" algn="l">
                        <a:lnSpc>
                          <a:spcPts val="2520"/>
                        </a:lnSpc>
                        <a:buFont typeface="Arial"/>
                        <a:buChar char="•"/>
                      </a:pPr>
                      <a:r>
                        <a:rPr lang="en-US" sz="1800" b="1">
                          <a:solidFill>
                            <a:srgbClr val="1C503D"/>
                          </a:solidFill>
                          <a:latin typeface="Noto Serif Bold"/>
                          <a:ea typeface="Noto Serif Bold"/>
                          <a:cs typeface="Noto Serif Bold"/>
                          <a:sym typeface="Noto Serif Bold"/>
                        </a:rPr>
                        <a:t>Occupation</a:t>
                      </a:r>
                      <a:r>
                        <a:rPr lang="en-US" sz="1800">
                          <a:solidFill>
                            <a:srgbClr val="1C503D"/>
                          </a:solidFill>
                          <a:latin typeface="Noto Serif"/>
                          <a:ea typeface="Noto Serif"/>
                          <a:cs typeface="Noto Serif"/>
                          <a:sym typeface="Noto Serif"/>
                        </a:rPr>
                        <a:t>: The individual's occupation (e.g., Student, Professional, Business etc).</a:t>
                      </a:r>
                    </a:p>
                    <a:p>
                      <a:pPr marL="388620" lvl="1" indent="-194310" algn="l">
                        <a:lnSpc>
                          <a:spcPts val="2520"/>
                        </a:lnSpc>
                        <a:buFont typeface="Arial"/>
                        <a:buChar char="•"/>
                      </a:pPr>
                      <a:r>
                        <a:rPr lang="en-US" sz="1800" b="1">
                          <a:solidFill>
                            <a:srgbClr val="1C503D"/>
                          </a:solidFill>
                          <a:latin typeface="Noto Serif Bold"/>
                          <a:ea typeface="Noto Serif Bold"/>
                          <a:cs typeface="Noto Serif Bold"/>
                          <a:sym typeface="Noto Serif Bold"/>
                        </a:rPr>
                        <a:t>self_employed:</a:t>
                      </a:r>
                      <a:r>
                        <a:rPr lang="en-US" sz="1800">
                          <a:solidFill>
                            <a:srgbClr val="1C503D"/>
                          </a:solidFill>
                          <a:latin typeface="Noto Serif"/>
                          <a:ea typeface="Noto Serif"/>
                          <a:cs typeface="Noto Serif"/>
                          <a:sym typeface="Noto Serif"/>
                        </a:rPr>
                        <a:t> Whether the individual is self-employed (Yes/No).</a:t>
                      </a:r>
                    </a:p>
                    <a:p>
                      <a:pPr marL="388620" lvl="1" indent="-194310" algn="l">
                        <a:lnSpc>
                          <a:spcPts val="2520"/>
                        </a:lnSpc>
                        <a:buFont typeface="Arial"/>
                        <a:buChar char="•"/>
                      </a:pPr>
                      <a:r>
                        <a:rPr lang="en-US" sz="1800">
                          <a:solidFill>
                            <a:srgbClr val="1C503D"/>
                          </a:solidFill>
                          <a:latin typeface="Noto Serif"/>
                          <a:ea typeface="Noto Serif"/>
                          <a:cs typeface="Noto Serif"/>
                          <a:sym typeface="Noto Serif"/>
                        </a:rPr>
                        <a:t> family_history: Whether the individual has a family history of mental health issues</a:t>
                      </a:r>
                    </a:p>
                    <a:p>
                      <a:pPr algn="l">
                        <a:lnSpc>
                          <a:spcPts val="2520"/>
                        </a:lnSpc>
                      </a:pPr>
                      <a:r>
                        <a:rPr lang="en-US" sz="1800">
                          <a:solidFill>
                            <a:srgbClr val="1C503D"/>
                          </a:solidFill>
                          <a:latin typeface="Noto Serif"/>
                          <a:ea typeface="Noto Serif"/>
                          <a:cs typeface="Noto Serif"/>
                          <a:sym typeface="Noto Serif"/>
                        </a:rPr>
                        <a:t>        (Yes/No).</a:t>
                      </a:r>
                    </a:p>
                    <a:p>
                      <a:pPr marL="388620" lvl="1" indent="-194310" algn="l">
                        <a:lnSpc>
                          <a:spcPts val="2520"/>
                        </a:lnSpc>
                        <a:buFont typeface="Arial"/>
                        <a:buChar char="•"/>
                      </a:pPr>
                      <a:r>
                        <a:rPr lang="en-US" sz="1800" b="1">
                          <a:solidFill>
                            <a:srgbClr val="1C503D"/>
                          </a:solidFill>
                          <a:latin typeface="Noto Serif Bold"/>
                          <a:ea typeface="Noto Serif Bold"/>
                          <a:cs typeface="Noto Serif Bold"/>
                          <a:sym typeface="Noto Serif Bold"/>
                        </a:rPr>
                        <a:t>Treatment</a:t>
                      </a:r>
                      <a:r>
                        <a:rPr lang="en-US" sz="1800">
                          <a:solidFill>
                            <a:srgbClr val="1C503D"/>
                          </a:solidFill>
                          <a:latin typeface="Noto Serif"/>
                          <a:ea typeface="Noto Serif"/>
                          <a:cs typeface="Noto Serif"/>
                          <a:sym typeface="Noto Serif"/>
                        </a:rPr>
                        <a:t>: Whether the individual has received treatment for mental health issues</a:t>
                      </a:r>
                    </a:p>
                    <a:p>
                      <a:pPr algn="l">
                        <a:lnSpc>
                          <a:spcPts val="2520"/>
                        </a:lnSpc>
                      </a:pPr>
                      <a:r>
                        <a:rPr lang="en-US" sz="1800">
                          <a:solidFill>
                            <a:srgbClr val="1C503D"/>
                          </a:solidFill>
                          <a:latin typeface="Noto Serif"/>
                          <a:ea typeface="Noto Serif"/>
                          <a:cs typeface="Noto Serif"/>
                          <a:sym typeface="Noto Serif"/>
                        </a:rPr>
                        <a:t>        (Yes/No).</a:t>
                      </a:r>
                    </a:p>
                    <a:p>
                      <a:pPr marL="388620" lvl="1" indent="-194310" algn="l">
                        <a:lnSpc>
                          <a:spcPts val="2520"/>
                        </a:lnSpc>
                        <a:buFont typeface="Arial"/>
                        <a:buChar char="•"/>
                      </a:pPr>
                      <a:r>
                        <a:rPr lang="en-US" sz="1800" b="1">
                          <a:solidFill>
                            <a:srgbClr val="1C503D"/>
                          </a:solidFill>
                          <a:latin typeface="Noto Serif Bold"/>
                          <a:ea typeface="Noto Serif Bold"/>
                          <a:cs typeface="Noto Serif Bold"/>
                          <a:sym typeface="Noto Serif Bold"/>
                        </a:rPr>
                        <a:t>Social_Weakness: </a:t>
                      </a:r>
                      <a:r>
                        <a:rPr lang="en-US" sz="1800">
                          <a:solidFill>
                            <a:srgbClr val="1C503D"/>
                          </a:solidFill>
                          <a:latin typeface="Noto Serif"/>
                          <a:ea typeface="Noto Serif"/>
                          <a:cs typeface="Noto Serif"/>
                          <a:sym typeface="Noto Serif"/>
                        </a:rPr>
                        <a:t>Whether the individual experiences challenges in social interactions (e.g., Yes/No).</a:t>
                      </a:r>
                    </a:p>
                  </a:txBody>
                  <a:tcPr marL="190500" marR="190500" marT="190500" marB="190500">
                    <a:lnL w="19050" cap="flat" cmpd="sng" algn="ctr">
                      <a:solidFill>
                        <a:srgbClr val="A3E686"/>
                      </a:solidFill>
                      <a:prstDash val="solid"/>
                      <a:round/>
                      <a:headEnd type="none" w="med" len="med"/>
                      <a:tailEnd type="none" w="med" len="med"/>
                    </a:lnL>
                    <a:lnR w="19050" cap="flat" cmpd="sng" algn="ctr">
                      <a:solidFill>
                        <a:srgbClr val="7ADB51"/>
                      </a:solidFill>
                      <a:prstDash val="solid"/>
                      <a:round/>
                      <a:headEnd type="none" w="med" len="med"/>
                      <a:tailEnd type="none" w="med" len="med"/>
                    </a:lnR>
                    <a:lnT w="19050" cap="flat" cmpd="sng" algn="ctr">
                      <a:solidFill>
                        <a:srgbClr val="7ADB51"/>
                      </a:solidFill>
                      <a:prstDash val="solid"/>
                      <a:round/>
                      <a:headEnd type="none" w="med" len="med"/>
                      <a:tailEnd type="none" w="med" len="med"/>
                    </a:lnT>
                    <a:lnB w="19050" cap="flat" cmpd="sng" algn="ctr">
                      <a:solidFill>
                        <a:srgbClr val="7ADB51"/>
                      </a:solidFill>
                      <a:prstDash val="solid"/>
                      <a:round/>
                      <a:headEnd type="none" w="med" len="med"/>
                      <a:tailEnd type="none" w="med" len="med"/>
                    </a:lnB>
                    <a:gradFill rotWithShape="1">
                      <a:gsLst>
                        <a:gs pos="0">
                          <a:srgbClr val="CDFFD8">
                            <a:alpha val="100000"/>
                          </a:srgbClr>
                        </a:gs>
                        <a:gs pos="100000">
                          <a:srgbClr val="FFFFE7">
                            <a:alpha val="100000"/>
                          </a:srgbClr>
                        </a:gs>
                      </a:gsLst>
                      <a:lin ang="0"/>
                    </a:gradFill>
                  </a:tcPr>
                </a:tc>
                <a:extLst>
                  <a:ext uri="{0D108BD9-81ED-4DB2-BD59-A6C34878D82A}">
                    <a16:rowId xmlns:a16="http://schemas.microsoft.com/office/drawing/2014/main" val="10000"/>
                  </a:ext>
                </a:extLst>
              </a:tr>
              <a:tr h="4041704">
                <a:tc>
                  <a:txBody>
                    <a:bodyPr/>
                    <a:lstStyle/>
                    <a:p>
                      <a:pPr algn="ctr">
                        <a:lnSpc>
                          <a:spcPts val="3499"/>
                        </a:lnSpc>
                        <a:defRPr/>
                      </a:pPr>
                      <a:r>
                        <a:rPr lang="en-US" sz="2499" b="1">
                          <a:solidFill>
                            <a:srgbClr val="1C503D"/>
                          </a:solidFill>
                          <a:latin typeface="League Spartan"/>
                          <a:ea typeface="League Spartan"/>
                          <a:cs typeface="League Spartan"/>
                          <a:sym typeface="League Spartan"/>
                        </a:rPr>
                        <a:t>Key Features Categories</a:t>
                      </a:r>
                      <a:endParaRPr lang="en-US" sz="1100"/>
                    </a:p>
                    <a:p>
                      <a:pPr marL="345439" lvl="1" indent="-172720" algn="l">
                        <a:lnSpc>
                          <a:spcPts val="2239"/>
                        </a:lnSpc>
                        <a:buFont typeface="Arial"/>
                        <a:buChar char="•"/>
                      </a:pPr>
                      <a:r>
                        <a:rPr lang="en-US" sz="1599" b="1">
                          <a:solidFill>
                            <a:srgbClr val="1C503D"/>
                          </a:solidFill>
                          <a:latin typeface="Noto Serif Bold"/>
                          <a:ea typeface="Noto Serif Bold"/>
                          <a:cs typeface="Noto Serif Bold"/>
                          <a:sym typeface="Noto Serif Bold"/>
                        </a:rPr>
                        <a:t>Demographic Attributes: </a:t>
                      </a:r>
                      <a:r>
                        <a:rPr lang="en-US" sz="1599">
                          <a:solidFill>
                            <a:srgbClr val="2A2737"/>
                          </a:solidFill>
                          <a:latin typeface="Noto Serif"/>
                          <a:ea typeface="Noto Serif"/>
                          <a:cs typeface="Noto Serif"/>
                          <a:sym typeface="Noto Serif"/>
                        </a:rPr>
                        <a:t>Gender, Occupation, Country, Family History</a:t>
                      </a:r>
                    </a:p>
                    <a:p>
                      <a:pPr algn="l">
                        <a:lnSpc>
                          <a:spcPts val="2239"/>
                        </a:lnSpc>
                      </a:pPr>
                      <a:endParaRPr lang="en-US" sz="1599">
                        <a:solidFill>
                          <a:srgbClr val="2A2737"/>
                        </a:solidFill>
                        <a:latin typeface="Noto Serif"/>
                        <a:ea typeface="Noto Serif"/>
                        <a:cs typeface="Noto Serif"/>
                        <a:sym typeface="Noto Serif"/>
                      </a:endParaRPr>
                    </a:p>
                    <a:p>
                      <a:pPr marL="345439" lvl="1" indent="-172720" algn="l">
                        <a:lnSpc>
                          <a:spcPts val="2239"/>
                        </a:lnSpc>
                        <a:buFont typeface="Arial"/>
                        <a:buChar char="•"/>
                      </a:pPr>
                      <a:r>
                        <a:rPr lang="en-US" sz="1599" b="1">
                          <a:solidFill>
                            <a:srgbClr val="1C503D"/>
                          </a:solidFill>
                          <a:latin typeface="Noto Serif Bold"/>
                          <a:ea typeface="Noto Serif Bold"/>
                          <a:cs typeface="Noto Serif Bold"/>
                          <a:sym typeface="Noto Serif Bold"/>
                        </a:rPr>
                        <a:t>Behavioral Indicators: </a:t>
                      </a:r>
                      <a:r>
                        <a:rPr lang="en-US" sz="1599">
                          <a:solidFill>
                            <a:srgbClr val="121926"/>
                          </a:solidFill>
                          <a:latin typeface="Noto Serif"/>
                          <a:ea typeface="Noto Serif"/>
                          <a:cs typeface="Noto Serif"/>
                          <a:sym typeface="Noto Serif"/>
                        </a:rPr>
                        <a:t>Days Indoors, Changes in Habits, Coping Struggles</a:t>
                      </a:r>
                    </a:p>
                    <a:p>
                      <a:pPr marL="345439" lvl="1" indent="-172720" algn="l">
                        <a:lnSpc>
                          <a:spcPts val="2239"/>
                        </a:lnSpc>
                        <a:buFont typeface="Arial"/>
                        <a:buChar char="•"/>
                      </a:pPr>
                      <a:endParaRPr lang="en-US" sz="1599">
                        <a:solidFill>
                          <a:srgbClr val="121926"/>
                        </a:solidFill>
                        <a:latin typeface="Noto Serif"/>
                        <a:ea typeface="Noto Serif"/>
                        <a:cs typeface="Noto Serif"/>
                        <a:sym typeface="Noto Serif"/>
                      </a:endParaRPr>
                    </a:p>
                    <a:p>
                      <a:pPr marL="345439" lvl="1" indent="-172720" algn="l">
                        <a:lnSpc>
                          <a:spcPts val="2239"/>
                        </a:lnSpc>
                        <a:buFont typeface="Arial"/>
                        <a:buChar char="•"/>
                      </a:pPr>
                      <a:r>
                        <a:rPr lang="en-US" sz="1599" b="1">
                          <a:solidFill>
                            <a:srgbClr val="1C503D"/>
                          </a:solidFill>
                          <a:latin typeface="Noto Serif Bold"/>
                          <a:ea typeface="Noto Serif Bold"/>
                          <a:cs typeface="Noto Serif Bold"/>
                          <a:sym typeface="Noto Serif Bold"/>
                        </a:rPr>
                        <a:t>Psychological Factors: </a:t>
                      </a:r>
                      <a:r>
                        <a:rPr lang="en-US" sz="1599">
                          <a:solidFill>
                            <a:srgbClr val="2A2737"/>
                          </a:solidFill>
                          <a:latin typeface="Noto Serif"/>
                          <a:ea typeface="Noto Serif"/>
                          <a:cs typeface="Noto Serif"/>
                          <a:sym typeface="Noto Serif"/>
                        </a:rPr>
                        <a:t>Growing Stress, Mood Swings, Social Weakness, Work Interest</a:t>
                      </a:r>
                    </a:p>
                    <a:p>
                      <a:pPr marL="345439" lvl="1" indent="-172720" algn="l">
                        <a:lnSpc>
                          <a:spcPts val="2239"/>
                        </a:lnSpc>
                        <a:buFont typeface="Arial"/>
                        <a:buChar char="•"/>
                      </a:pPr>
                      <a:endParaRPr lang="en-US" sz="1599">
                        <a:solidFill>
                          <a:srgbClr val="2A2737"/>
                        </a:solidFill>
                        <a:latin typeface="Noto Serif"/>
                        <a:ea typeface="Noto Serif"/>
                        <a:cs typeface="Noto Serif"/>
                        <a:sym typeface="Noto Serif"/>
                      </a:endParaRPr>
                    </a:p>
                    <a:p>
                      <a:pPr marL="345439" lvl="1" indent="-172720" algn="l">
                        <a:lnSpc>
                          <a:spcPts val="2239"/>
                        </a:lnSpc>
                        <a:buFont typeface="Arial"/>
                        <a:buChar char="•"/>
                      </a:pPr>
                      <a:r>
                        <a:rPr lang="en-US" sz="1599" b="1">
                          <a:solidFill>
                            <a:srgbClr val="1C503D"/>
                          </a:solidFill>
                          <a:latin typeface="Noto Serif Bold"/>
                          <a:ea typeface="Noto Serif Bold"/>
                          <a:cs typeface="Noto Serif Bold"/>
                          <a:sym typeface="Noto Serif Bold"/>
                        </a:rPr>
                        <a:t>Treatment-Related Variables: </a:t>
                      </a:r>
                      <a:r>
                        <a:rPr lang="en-US" sz="1599">
                          <a:solidFill>
                            <a:srgbClr val="2A2737"/>
                          </a:solidFill>
                          <a:latin typeface="Noto Serif"/>
                          <a:ea typeface="Noto Serif"/>
                          <a:cs typeface="Noto Serif"/>
                          <a:sym typeface="Noto Serif"/>
                        </a:rPr>
                        <a:t>Care Options, Mental Health Interview History</a:t>
                      </a:r>
                    </a:p>
                  </a:txBody>
                  <a:tcPr marL="190500" marR="190500" marT="190500" marB="190500">
                    <a:lnL w="9525" cap="flat" cmpd="sng" algn="ctr">
                      <a:solidFill>
                        <a:srgbClr val="A3E686"/>
                      </a:solidFill>
                      <a:prstDash val="solid"/>
                      <a:round/>
                      <a:headEnd type="none" w="med" len="med"/>
                      <a:tailEnd type="none" w="med" len="med"/>
                    </a:lnL>
                    <a:lnR w="9525" cap="flat" cmpd="sng" algn="ctr">
                      <a:solidFill>
                        <a:srgbClr val="A3E686"/>
                      </a:solidFill>
                      <a:prstDash val="solid"/>
                      <a:round/>
                      <a:headEnd type="none" w="med" len="med"/>
                      <a:tailEnd type="none" w="med" len="med"/>
                    </a:lnR>
                    <a:lnT w="19050" cap="flat" cmpd="sng" algn="ctr">
                      <a:solidFill>
                        <a:srgbClr val="A3E686"/>
                      </a:solidFill>
                      <a:prstDash val="solid"/>
                      <a:round/>
                      <a:headEnd type="none" w="med" len="med"/>
                      <a:tailEnd type="none" w="med" len="med"/>
                    </a:lnT>
                    <a:lnB w="9525" cap="flat" cmpd="sng" algn="ctr">
                      <a:solidFill>
                        <a:srgbClr val="A3E686"/>
                      </a:solidFill>
                      <a:prstDash val="solid"/>
                      <a:round/>
                      <a:headEnd type="none" w="med" len="med"/>
                      <a:tailEnd type="none" w="med" len="med"/>
                    </a:lnB>
                    <a:gradFill rotWithShape="1">
                      <a:gsLst>
                        <a:gs pos="0">
                          <a:srgbClr val="CDFFD8">
                            <a:alpha val="100000"/>
                          </a:srgbClr>
                        </a:gs>
                        <a:gs pos="100000">
                          <a:srgbClr val="FFFFE7">
                            <a:alpha val="100000"/>
                          </a:srgbClr>
                        </a:gs>
                      </a:gsLst>
                      <a:lin ang="0"/>
                    </a:gradFill>
                  </a:tcPr>
                </a:tc>
                <a:tc>
                  <a:txBody>
                    <a:bodyPr/>
                    <a:lstStyle/>
                    <a:p>
                      <a:pPr marL="388622" lvl="1" indent="-194311" algn="l">
                        <a:lnSpc>
                          <a:spcPts val="2520"/>
                        </a:lnSpc>
                        <a:buFont typeface="Arial"/>
                        <a:buChar char="•"/>
                        <a:defRPr/>
                      </a:pPr>
                      <a:r>
                        <a:rPr lang="en-US" sz="1800" b="1">
                          <a:solidFill>
                            <a:srgbClr val="1C503D"/>
                          </a:solidFill>
                          <a:latin typeface="Noto Serif Bold"/>
                          <a:ea typeface="Noto Serif Bold"/>
                          <a:cs typeface="Noto Serif Bold"/>
                          <a:sym typeface="Noto Serif Bold"/>
                        </a:rPr>
                        <a:t>Days_Indoors:</a:t>
                      </a:r>
                      <a:r>
                        <a:rPr lang="en-US" sz="1800">
                          <a:solidFill>
                            <a:srgbClr val="1C503D"/>
                          </a:solidFill>
                          <a:latin typeface="Noto Serif"/>
                          <a:ea typeface="Noto Serif"/>
                          <a:cs typeface="Noto Serif"/>
                          <a:sym typeface="Noto Serif"/>
                        </a:rPr>
                        <a:t> The number of days the individual spends indoors, potentially correlating</a:t>
                      </a:r>
                      <a:endParaRPr lang="en-US" sz="1100"/>
                    </a:p>
                    <a:p>
                      <a:pPr algn="l">
                        <a:lnSpc>
                          <a:spcPts val="2520"/>
                        </a:lnSpc>
                      </a:pPr>
                      <a:r>
                        <a:rPr lang="en-US" sz="1800">
                          <a:solidFill>
                            <a:srgbClr val="1C503D"/>
                          </a:solidFill>
                          <a:latin typeface="Noto Serif"/>
                          <a:ea typeface="Noto Serif"/>
                          <a:cs typeface="Noto Serif"/>
                          <a:sym typeface="Noto Serif"/>
                        </a:rPr>
                        <a:t>      with isolation or social withdrawal.</a:t>
                      </a:r>
                    </a:p>
                    <a:p>
                      <a:pPr marL="388622" lvl="1" indent="-194311" algn="l">
                        <a:lnSpc>
                          <a:spcPts val="2520"/>
                        </a:lnSpc>
                        <a:buFont typeface="Arial"/>
                        <a:buChar char="•"/>
                      </a:pPr>
                      <a:r>
                        <a:rPr lang="en-US" sz="1800" b="1">
                          <a:solidFill>
                            <a:srgbClr val="1C503D"/>
                          </a:solidFill>
                          <a:latin typeface="Noto Serif Bold"/>
                          <a:ea typeface="Noto Serif Bold"/>
                          <a:cs typeface="Noto Serif Bold"/>
                          <a:sym typeface="Noto Serif Bold"/>
                        </a:rPr>
                        <a:t>Growing_Stress: </a:t>
                      </a:r>
                      <a:r>
                        <a:rPr lang="en-US" sz="1800">
                          <a:solidFill>
                            <a:srgbClr val="1C503D"/>
                          </a:solidFill>
                          <a:latin typeface="Noto Serif"/>
                          <a:ea typeface="Noto Serif"/>
                          <a:cs typeface="Noto Serif"/>
                          <a:sym typeface="Noto Serif"/>
                        </a:rPr>
                        <a:t>Indicator of increasing stress levels (e.g., Low, Medium, High).</a:t>
                      </a:r>
                    </a:p>
                    <a:p>
                      <a:pPr marL="388622" lvl="1" indent="-194311" algn="l">
                        <a:lnSpc>
                          <a:spcPts val="2520"/>
                        </a:lnSpc>
                        <a:buFont typeface="Arial"/>
                        <a:buChar char="•"/>
                      </a:pPr>
                      <a:r>
                        <a:rPr lang="en-US" sz="1800" b="1">
                          <a:solidFill>
                            <a:srgbClr val="1C503D"/>
                          </a:solidFill>
                          <a:latin typeface="Noto Serif Bold"/>
                          <a:ea typeface="Noto Serif Bold"/>
                          <a:cs typeface="Noto Serif Bold"/>
                          <a:sym typeface="Noto Serif Bold"/>
                        </a:rPr>
                        <a:t>Changes_Habits: </a:t>
                      </a:r>
                      <a:r>
                        <a:rPr lang="en-US" sz="1800">
                          <a:solidFill>
                            <a:srgbClr val="1C503D"/>
                          </a:solidFill>
                          <a:latin typeface="Noto Serif"/>
                          <a:ea typeface="Noto Serif"/>
                          <a:cs typeface="Noto Serif"/>
                          <a:sym typeface="Noto Serif"/>
                        </a:rPr>
                        <a:t>Whether there have been noticeable changes in the individual's daily habits (e.g., Yes/No).</a:t>
                      </a:r>
                    </a:p>
                    <a:p>
                      <a:pPr marL="388622" lvl="1" indent="-194311" algn="l">
                        <a:lnSpc>
                          <a:spcPts val="2520"/>
                        </a:lnSpc>
                        <a:buFont typeface="Arial"/>
                        <a:buChar char="•"/>
                      </a:pPr>
                      <a:r>
                        <a:rPr lang="en-US" sz="1800" b="1">
                          <a:solidFill>
                            <a:srgbClr val="1C503D"/>
                          </a:solidFill>
                          <a:latin typeface="Noto Serif Bold"/>
                          <a:ea typeface="Noto Serif Bold"/>
                          <a:cs typeface="Noto Serif Bold"/>
                          <a:sym typeface="Noto Serif Bold"/>
                        </a:rPr>
                        <a:t>Mental_Health_History:</a:t>
                      </a:r>
                      <a:r>
                        <a:rPr lang="en-US" sz="1800">
                          <a:solidFill>
                            <a:srgbClr val="1C503D"/>
                          </a:solidFill>
                          <a:latin typeface="Noto Serif"/>
                          <a:ea typeface="Noto Serif"/>
                          <a:cs typeface="Noto Serif"/>
                          <a:sym typeface="Noto Serif"/>
                        </a:rPr>
                        <a:t> Historical mental health data, indicating whether the individual has had previous mental health challenges (Yes/No).</a:t>
                      </a:r>
                    </a:p>
                    <a:p>
                      <a:pPr marL="388622" lvl="1" indent="-194311" algn="l">
                        <a:lnSpc>
                          <a:spcPts val="2520"/>
                        </a:lnSpc>
                        <a:buFont typeface="Arial"/>
                        <a:buChar char="•"/>
                      </a:pPr>
                      <a:r>
                        <a:rPr lang="en-US" sz="1800" b="1">
                          <a:solidFill>
                            <a:srgbClr val="1C503D"/>
                          </a:solidFill>
                          <a:latin typeface="Noto Serif Bold"/>
                          <a:ea typeface="Noto Serif Bold"/>
                          <a:cs typeface="Noto Serif Bold"/>
                          <a:sym typeface="Noto Serif Bold"/>
                        </a:rPr>
                        <a:t>mental_health_interview: </a:t>
                      </a:r>
                      <a:r>
                        <a:rPr lang="en-US" sz="1800">
                          <a:solidFill>
                            <a:srgbClr val="1C503D"/>
                          </a:solidFill>
                          <a:latin typeface="Noto Serif"/>
                          <a:ea typeface="Noto Serif"/>
                          <a:cs typeface="Noto Serif"/>
                          <a:sym typeface="Noto Serif"/>
                        </a:rPr>
                        <a:t>Whether the individual has participated in a mental health</a:t>
                      </a:r>
                    </a:p>
                    <a:p>
                      <a:pPr algn="l">
                        <a:lnSpc>
                          <a:spcPts val="2520"/>
                        </a:lnSpc>
                      </a:pPr>
                      <a:r>
                        <a:rPr lang="en-US" sz="1800">
                          <a:solidFill>
                            <a:srgbClr val="1C503D"/>
                          </a:solidFill>
                          <a:latin typeface="Noto Serif"/>
                          <a:ea typeface="Noto Serif"/>
                          <a:cs typeface="Noto Serif"/>
                          <a:sym typeface="Noto Serif"/>
                        </a:rPr>
                        <a:t>      interview (Yes/No).</a:t>
                      </a:r>
                    </a:p>
                  </a:txBody>
                  <a:tcPr marL="190500" marR="190500" marT="190500" marB="190500">
                    <a:lnL w="9525" cap="flat" cmpd="sng" algn="ctr">
                      <a:solidFill>
                        <a:srgbClr val="A3E686"/>
                      </a:solidFill>
                      <a:prstDash val="solid"/>
                      <a:round/>
                      <a:headEnd type="none" w="med" len="med"/>
                      <a:tailEnd type="none" w="med" len="med"/>
                    </a:lnL>
                    <a:lnR w="19050" cap="flat" cmpd="sng" algn="ctr">
                      <a:solidFill>
                        <a:srgbClr val="7ADB51"/>
                      </a:solidFill>
                      <a:prstDash val="solid"/>
                      <a:round/>
                      <a:headEnd type="none" w="med" len="med"/>
                      <a:tailEnd type="none" w="med" len="med"/>
                    </a:lnR>
                    <a:lnT w="19050" cap="flat" cmpd="sng" algn="ctr">
                      <a:solidFill>
                        <a:srgbClr val="7ADB51"/>
                      </a:solidFill>
                      <a:prstDash val="solid"/>
                      <a:round/>
                      <a:headEnd type="none" w="med" len="med"/>
                      <a:tailEnd type="none" w="med" len="med"/>
                    </a:lnT>
                    <a:lnB w="19050" cap="flat" cmpd="sng" algn="ctr">
                      <a:solidFill>
                        <a:srgbClr val="7ADB51"/>
                      </a:solidFill>
                      <a:prstDash val="solid"/>
                      <a:round/>
                      <a:headEnd type="none" w="med" len="med"/>
                      <a:tailEnd type="none" w="med" len="med"/>
                    </a:lnB>
                    <a:gradFill rotWithShape="1">
                      <a:gsLst>
                        <a:gs pos="0">
                          <a:srgbClr val="CDFFD8">
                            <a:alpha val="100000"/>
                          </a:srgbClr>
                        </a:gs>
                        <a:gs pos="100000">
                          <a:srgbClr val="FFFFE7">
                            <a:alpha val="100000"/>
                          </a:srgbClr>
                        </a:gs>
                      </a:gsLst>
                      <a:lin ang="0"/>
                    </a:gradFill>
                  </a:tcPr>
                </a:tc>
                <a:extLst>
                  <a:ext uri="{0D108BD9-81ED-4DB2-BD59-A6C34878D82A}">
                    <a16:rowId xmlns:a16="http://schemas.microsoft.com/office/drawing/2014/main" val="10001"/>
                  </a:ext>
                </a:extLst>
              </a:tr>
            </a:tbl>
          </a:graphicData>
        </a:graphic>
      </p:graphicFrame>
      <p:sp>
        <p:nvSpPr>
          <p:cNvPr id="4" name="TextBox 4"/>
          <p:cNvSpPr txBox="1"/>
          <p:nvPr/>
        </p:nvSpPr>
        <p:spPr>
          <a:xfrm>
            <a:off x="2232993" y="190500"/>
            <a:ext cx="12050895" cy="838200"/>
          </a:xfrm>
          <a:prstGeom prst="rect">
            <a:avLst/>
          </a:prstGeom>
        </p:spPr>
        <p:txBody>
          <a:bodyPr lIns="0" tIns="0" rIns="0" bIns="0" rtlCol="0" anchor="t">
            <a:spAutoFit/>
          </a:bodyPr>
          <a:lstStyle/>
          <a:p>
            <a:pPr marL="0" lvl="0" indent="0" algn="ctr">
              <a:lnSpc>
                <a:spcPts val="6600"/>
              </a:lnSpc>
              <a:spcBef>
                <a:spcPct val="0"/>
              </a:spcBef>
            </a:pPr>
            <a:r>
              <a:rPr lang="en-US" sz="5500">
                <a:solidFill>
                  <a:srgbClr val="FFFFFF"/>
                </a:solidFill>
                <a:latin typeface="Abril Fatface"/>
                <a:ea typeface="Abril Fatface"/>
                <a:cs typeface="Abril Fatface"/>
                <a:sym typeface="Abril Fatface"/>
              </a:rPr>
              <a:t>DATA DESCRIPTON</a:t>
            </a:r>
          </a:p>
        </p:txBody>
      </p:sp>
      <p:sp>
        <p:nvSpPr>
          <p:cNvPr id="5" name="TextBox 5"/>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FFFFFF"/>
                </a:solidFill>
                <a:latin typeface="Canva Sans"/>
                <a:ea typeface="Canva Sans"/>
                <a:cs typeface="Canva Sans"/>
                <a:sym typeface="Canva Sans"/>
              </a:rPr>
              <a:t>4</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1C503D"/>
        </a:solidFill>
        <a:effectLst/>
      </p:bgPr>
    </p:bg>
    <p:spTree>
      <p:nvGrpSpPr>
        <p:cNvPr id="1" name=""/>
        <p:cNvGrpSpPr/>
        <p:nvPr/>
      </p:nvGrpSpPr>
      <p:grpSpPr>
        <a:xfrm>
          <a:off x="0" y="0"/>
          <a:ext cx="0" cy="0"/>
          <a:chOff x="0" y="0"/>
          <a:chExt cx="0" cy="0"/>
        </a:xfrm>
      </p:grpSpPr>
      <p:sp>
        <p:nvSpPr>
          <p:cNvPr id="2" name="Freeform 2"/>
          <p:cNvSpPr/>
          <p:nvPr/>
        </p:nvSpPr>
        <p:spPr>
          <a:xfrm>
            <a:off x="2467761" y="2916003"/>
            <a:ext cx="13657277" cy="6878301"/>
          </a:xfrm>
          <a:custGeom>
            <a:avLst/>
            <a:gdLst/>
            <a:ahLst/>
            <a:cxnLst/>
            <a:rect l="l" t="t" r="r" b="b"/>
            <a:pathLst>
              <a:path w="13657277" h="6878301">
                <a:moveTo>
                  <a:pt x="0" y="0"/>
                </a:moveTo>
                <a:lnTo>
                  <a:pt x="13657278" y="0"/>
                </a:lnTo>
                <a:lnTo>
                  <a:pt x="13657278" y="6878301"/>
                </a:lnTo>
                <a:lnTo>
                  <a:pt x="0" y="6878301"/>
                </a:lnTo>
                <a:lnTo>
                  <a:pt x="0" y="0"/>
                </a:lnTo>
                <a:close/>
              </a:path>
            </a:pathLst>
          </a:custGeom>
          <a:blipFill>
            <a:blip r:embed="rId2">
              <a:alphaModFix amt="8999"/>
              <a:extLst>
                <a:ext uri="{96DAC541-7B7A-43D3-8B79-37D633B846F1}">
                  <asvg:svgBlip xmlns:asvg="http://schemas.microsoft.com/office/drawing/2016/SVG/main" r:embed="rId3"/>
                </a:ext>
              </a:extLst>
            </a:blip>
            <a:stretch>
              <a:fillRect/>
            </a:stretch>
          </a:blipFill>
        </p:spPr>
        <p:txBody>
          <a:bodyPr/>
          <a:lstStyle/>
          <a:p>
            <a:endParaRPr lang="en-KE"/>
          </a:p>
        </p:txBody>
      </p:sp>
      <p:sp>
        <p:nvSpPr>
          <p:cNvPr id="3" name="Freeform 3"/>
          <p:cNvSpPr/>
          <p:nvPr/>
        </p:nvSpPr>
        <p:spPr>
          <a:xfrm>
            <a:off x="793801" y="1658930"/>
            <a:ext cx="15705853" cy="7910039"/>
          </a:xfrm>
          <a:custGeom>
            <a:avLst/>
            <a:gdLst/>
            <a:ahLst/>
            <a:cxnLst/>
            <a:rect l="l" t="t" r="r" b="b"/>
            <a:pathLst>
              <a:path w="15705853" h="7910039">
                <a:moveTo>
                  <a:pt x="0" y="0"/>
                </a:moveTo>
                <a:lnTo>
                  <a:pt x="15705853" y="0"/>
                </a:lnTo>
                <a:lnTo>
                  <a:pt x="15705853" y="7910038"/>
                </a:lnTo>
                <a:lnTo>
                  <a:pt x="0" y="7910038"/>
                </a:lnTo>
                <a:lnTo>
                  <a:pt x="0" y="0"/>
                </a:lnTo>
                <a:close/>
              </a:path>
            </a:pathLst>
          </a:custGeom>
          <a:blipFill>
            <a:blip r:embed="rId4">
              <a:alphaModFix amt="0"/>
              <a:extLst>
                <a:ext uri="{96DAC541-7B7A-43D3-8B79-37D633B846F1}">
                  <asvg:svgBlip xmlns:asvg="http://schemas.microsoft.com/office/drawing/2016/SVG/main" r:embed="rId5"/>
                </a:ext>
              </a:extLst>
            </a:blip>
            <a:stretch>
              <a:fillRect/>
            </a:stretch>
          </a:blipFill>
        </p:spPr>
        <p:txBody>
          <a:bodyPr/>
          <a:lstStyle/>
          <a:p>
            <a:endParaRPr lang="en-KE"/>
          </a:p>
        </p:txBody>
      </p:sp>
      <p:sp>
        <p:nvSpPr>
          <p:cNvPr id="4" name="TextBox 4"/>
          <p:cNvSpPr txBox="1"/>
          <p:nvPr/>
        </p:nvSpPr>
        <p:spPr>
          <a:xfrm>
            <a:off x="4270748" y="292424"/>
            <a:ext cx="7565262" cy="736276"/>
          </a:xfrm>
          <a:prstGeom prst="rect">
            <a:avLst/>
          </a:prstGeom>
        </p:spPr>
        <p:txBody>
          <a:bodyPr lIns="0" tIns="0" rIns="0" bIns="0" rtlCol="0" anchor="t">
            <a:spAutoFit/>
          </a:bodyPr>
          <a:lstStyle/>
          <a:p>
            <a:pPr marL="0" lvl="0" indent="0" algn="ctr">
              <a:lnSpc>
                <a:spcPts val="5882"/>
              </a:lnSpc>
              <a:spcBef>
                <a:spcPct val="0"/>
              </a:spcBef>
            </a:pPr>
            <a:r>
              <a:rPr lang="en-US" sz="4902">
                <a:solidFill>
                  <a:srgbClr val="42AB16"/>
                </a:solidFill>
                <a:latin typeface="League Spartan"/>
                <a:ea typeface="League Spartan"/>
                <a:cs typeface="League Spartan"/>
                <a:sym typeface="League Spartan"/>
              </a:rPr>
              <a:t>Data Preprocessing</a:t>
            </a:r>
          </a:p>
        </p:txBody>
      </p:sp>
      <p:sp>
        <p:nvSpPr>
          <p:cNvPr id="5" name="TextBox 5"/>
          <p:cNvSpPr txBox="1"/>
          <p:nvPr/>
        </p:nvSpPr>
        <p:spPr>
          <a:xfrm>
            <a:off x="551793" y="1028700"/>
            <a:ext cx="17310452" cy="10039350"/>
          </a:xfrm>
          <a:prstGeom prst="rect">
            <a:avLst/>
          </a:prstGeom>
        </p:spPr>
        <p:txBody>
          <a:bodyPr lIns="0" tIns="0" rIns="0" bIns="0" rtlCol="0" anchor="t">
            <a:spAutoFit/>
          </a:bodyPr>
          <a:lstStyle/>
          <a:p>
            <a:pPr algn="l">
              <a:lnSpc>
                <a:spcPts val="3960"/>
              </a:lnSpc>
              <a:spcBef>
                <a:spcPct val="0"/>
              </a:spcBef>
            </a:pPr>
            <a:r>
              <a:rPr lang="en-US" sz="3300" b="1">
                <a:solidFill>
                  <a:srgbClr val="FFFFFF"/>
                </a:solidFill>
                <a:latin typeface="League Spartan"/>
                <a:ea typeface="League Spartan"/>
                <a:cs typeface="League Spartan"/>
                <a:sym typeface="League Spartan"/>
              </a:rPr>
              <a:t>Data Cleaning :</a:t>
            </a:r>
          </a:p>
          <a:p>
            <a:pPr algn="l">
              <a:lnSpc>
                <a:spcPts val="2879"/>
              </a:lnSpc>
              <a:spcBef>
                <a:spcPct val="0"/>
              </a:spcBef>
            </a:pPr>
            <a:endParaRPr lang="en-US" sz="3300" b="1">
              <a:solidFill>
                <a:srgbClr val="FFFFFF"/>
              </a:solidFill>
              <a:latin typeface="League Spartan"/>
              <a:ea typeface="League Spartan"/>
              <a:cs typeface="League Spartan"/>
              <a:sym typeface="League Spartan"/>
            </a:endParaRPr>
          </a:p>
          <a:p>
            <a:pPr marL="518160" lvl="1" indent="-259080" algn="l">
              <a:lnSpc>
                <a:spcPts val="2879"/>
              </a:lnSpc>
              <a:buFont typeface="Arial"/>
              <a:buChar char="•"/>
            </a:pPr>
            <a:r>
              <a:rPr lang="en-US" sz="2400" b="1">
                <a:solidFill>
                  <a:srgbClr val="FFFFFF"/>
                </a:solidFill>
                <a:latin typeface="League Spartan"/>
                <a:ea typeface="League Spartan"/>
                <a:cs typeface="League Spartan"/>
                <a:sym typeface="League Spartan"/>
              </a:rPr>
              <a:t>Handling Missing Values: Removed records with null values </a:t>
            </a:r>
          </a:p>
          <a:p>
            <a:pPr algn="l">
              <a:lnSpc>
                <a:spcPts val="2879"/>
              </a:lnSpc>
            </a:pPr>
            <a:endParaRPr lang="en-US" sz="2400" b="1">
              <a:solidFill>
                <a:srgbClr val="FFFFFF"/>
              </a:solidFill>
              <a:latin typeface="League Spartan"/>
              <a:ea typeface="League Spartan"/>
              <a:cs typeface="League Spartan"/>
              <a:sym typeface="League Spartan"/>
            </a:endParaRPr>
          </a:p>
          <a:p>
            <a:pPr marL="518160" lvl="1" indent="-259080" algn="l">
              <a:lnSpc>
                <a:spcPts val="2879"/>
              </a:lnSpc>
              <a:buFont typeface="Arial"/>
              <a:buChar char="•"/>
            </a:pPr>
            <a:r>
              <a:rPr lang="en-US" sz="2400" b="1">
                <a:solidFill>
                  <a:srgbClr val="FFFFFF"/>
                </a:solidFill>
                <a:latin typeface="League Spartan"/>
                <a:ea typeface="League Spartan"/>
                <a:cs typeface="League Spartan"/>
                <a:sym typeface="League Spartan"/>
              </a:rPr>
              <a:t>Duplicate Removal: Eliminated duplicate entries using hashing techniques</a:t>
            </a:r>
          </a:p>
          <a:p>
            <a:pPr algn="l">
              <a:lnSpc>
                <a:spcPts val="2879"/>
              </a:lnSpc>
            </a:pPr>
            <a:endParaRPr lang="en-US" sz="2400" b="1">
              <a:solidFill>
                <a:srgbClr val="FFFFFF"/>
              </a:solidFill>
              <a:latin typeface="League Spartan"/>
              <a:ea typeface="League Spartan"/>
              <a:cs typeface="League Spartan"/>
              <a:sym typeface="League Spartan"/>
            </a:endParaRPr>
          </a:p>
          <a:p>
            <a:pPr marL="518160" lvl="1" indent="-259080" algn="l">
              <a:lnSpc>
                <a:spcPts val="2879"/>
              </a:lnSpc>
              <a:buFont typeface="Arial"/>
              <a:buChar char="•"/>
            </a:pPr>
            <a:r>
              <a:rPr lang="en-US" sz="2400" b="1">
                <a:solidFill>
                  <a:srgbClr val="FFFFFF"/>
                </a:solidFill>
                <a:latin typeface="League Spartan"/>
                <a:ea typeface="League Spartan"/>
                <a:cs typeface="League Spartan"/>
                <a:sym typeface="League Spartan"/>
              </a:rPr>
              <a:t>Irrelevant Feature Removal: Dropped Timestamp column and low-variance features identified through chi-square tests such as social weakness,change habits</a:t>
            </a:r>
          </a:p>
          <a:p>
            <a:pPr algn="l">
              <a:lnSpc>
                <a:spcPts val="2773"/>
              </a:lnSpc>
              <a:spcBef>
                <a:spcPct val="0"/>
              </a:spcBef>
            </a:pPr>
            <a:endParaRPr lang="en-US" sz="2400" b="1">
              <a:solidFill>
                <a:srgbClr val="FFFFFF"/>
              </a:solidFill>
              <a:latin typeface="League Spartan"/>
              <a:ea typeface="League Spartan"/>
              <a:cs typeface="League Spartan"/>
              <a:sym typeface="League Spartan"/>
            </a:endParaRPr>
          </a:p>
          <a:p>
            <a:pPr algn="l">
              <a:lnSpc>
                <a:spcPts val="3960"/>
              </a:lnSpc>
              <a:spcBef>
                <a:spcPct val="0"/>
              </a:spcBef>
            </a:pPr>
            <a:r>
              <a:rPr lang="en-US" sz="3300" b="1">
                <a:solidFill>
                  <a:srgbClr val="FFFFFF"/>
                </a:solidFill>
                <a:latin typeface="League Spartan"/>
                <a:ea typeface="League Spartan"/>
                <a:cs typeface="League Spartan"/>
                <a:sym typeface="League Spartan"/>
              </a:rPr>
              <a:t>Feature Engineering:</a:t>
            </a:r>
          </a:p>
          <a:p>
            <a:pPr algn="l">
              <a:lnSpc>
                <a:spcPts val="2773"/>
              </a:lnSpc>
              <a:spcBef>
                <a:spcPct val="0"/>
              </a:spcBef>
            </a:pPr>
            <a:endParaRPr lang="en-US" sz="3300" b="1">
              <a:solidFill>
                <a:srgbClr val="FFFFFF"/>
              </a:solidFill>
              <a:latin typeface="League Spartan"/>
              <a:ea typeface="League Spartan"/>
              <a:cs typeface="League Spartan"/>
              <a:sym typeface="League Spartan"/>
            </a:endParaRPr>
          </a:p>
          <a:p>
            <a:pPr marL="518160" lvl="1" indent="-259080" algn="l">
              <a:lnSpc>
                <a:spcPts val="2879"/>
              </a:lnSpc>
              <a:buFont typeface="Arial"/>
              <a:buChar char="•"/>
            </a:pPr>
            <a:r>
              <a:rPr lang="en-US" sz="2400" b="1">
                <a:solidFill>
                  <a:srgbClr val="FFFFFF"/>
                </a:solidFill>
                <a:latin typeface="League Spartan"/>
                <a:ea typeface="League Spartan"/>
                <a:cs typeface="League Spartan"/>
                <a:sym typeface="League Spartan"/>
              </a:rPr>
              <a:t>Country Grouping: Consolidated countries with fewer than 20 responses into "Other" category</a:t>
            </a:r>
          </a:p>
          <a:p>
            <a:pPr algn="l">
              <a:lnSpc>
                <a:spcPts val="2879"/>
              </a:lnSpc>
            </a:pPr>
            <a:endParaRPr lang="en-US" sz="2400" b="1">
              <a:solidFill>
                <a:srgbClr val="FFFFFF"/>
              </a:solidFill>
              <a:latin typeface="League Spartan"/>
              <a:ea typeface="League Spartan"/>
              <a:cs typeface="League Spartan"/>
              <a:sym typeface="League Spartan"/>
            </a:endParaRPr>
          </a:p>
          <a:p>
            <a:pPr marL="518160" lvl="1" indent="-259080" algn="l">
              <a:lnSpc>
                <a:spcPts val="2879"/>
              </a:lnSpc>
              <a:buFont typeface="Arial"/>
              <a:buChar char="•"/>
            </a:pPr>
            <a:r>
              <a:rPr lang="en-US" sz="2400" b="1">
                <a:solidFill>
                  <a:srgbClr val="FFFFFF"/>
                </a:solidFill>
                <a:latin typeface="League Spartan"/>
                <a:ea typeface="League Spartan"/>
                <a:cs typeface="League Spartan"/>
                <a:sym typeface="League Spartan"/>
              </a:rPr>
              <a:t>Created Country_Grouped feature with 12 categories</a:t>
            </a:r>
          </a:p>
          <a:p>
            <a:pPr algn="l">
              <a:lnSpc>
                <a:spcPts val="2879"/>
              </a:lnSpc>
            </a:pPr>
            <a:endParaRPr lang="en-US" sz="2400" b="1">
              <a:solidFill>
                <a:srgbClr val="FFFFFF"/>
              </a:solidFill>
              <a:latin typeface="League Spartan"/>
              <a:ea typeface="League Spartan"/>
              <a:cs typeface="League Spartan"/>
              <a:sym typeface="League Spartan"/>
            </a:endParaRPr>
          </a:p>
          <a:p>
            <a:pPr marL="518160" lvl="1" indent="-259080" algn="l">
              <a:lnSpc>
                <a:spcPts val="2879"/>
              </a:lnSpc>
              <a:buFont typeface="Arial"/>
              <a:buChar char="•"/>
            </a:pPr>
            <a:r>
              <a:rPr lang="en-US" sz="2400" b="1">
                <a:solidFill>
                  <a:srgbClr val="FFFFFF"/>
                </a:solidFill>
                <a:latin typeface="League Spartan"/>
                <a:ea typeface="League Spartan"/>
                <a:cs typeface="League Spartan"/>
                <a:sym typeface="League Spartan"/>
              </a:rPr>
              <a:t>Text Profile Generation: Created comprehensive text descriptions based on psychological and behavioral features</a:t>
            </a:r>
          </a:p>
          <a:p>
            <a:pPr algn="l">
              <a:lnSpc>
                <a:spcPts val="2773"/>
              </a:lnSpc>
            </a:pPr>
            <a:endParaRPr lang="en-US" sz="2400" b="1">
              <a:solidFill>
                <a:srgbClr val="FFFFFF"/>
              </a:solidFill>
              <a:latin typeface="League Spartan"/>
              <a:ea typeface="League Spartan"/>
              <a:cs typeface="League Spartan"/>
              <a:sym typeface="League Spartan"/>
            </a:endParaRPr>
          </a:p>
          <a:p>
            <a:pPr algn="l">
              <a:lnSpc>
                <a:spcPts val="3960"/>
              </a:lnSpc>
            </a:pPr>
            <a:r>
              <a:rPr lang="en-US" sz="3300" b="1">
                <a:solidFill>
                  <a:srgbClr val="FFFFFF"/>
                </a:solidFill>
                <a:latin typeface="League Spartan"/>
                <a:ea typeface="League Spartan"/>
                <a:cs typeface="League Spartan"/>
                <a:sym typeface="League Spartan"/>
              </a:rPr>
              <a:t>Sentiment Analysis:</a:t>
            </a:r>
          </a:p>
          <a:p>
            <a:pPr algn="l">
              <a:lnSpc>
                <a:spcPts val="2879"/>
              </a:lnSpc>
            </a:pPr>
            <a:endParaRPr lang="en-US" sz="3300" b="1">
              <a:solidFill>
                <a:srgbClr val="FFFFFF"/>
              </a:solidFill>
              <a:latin typeface="League Spartan"/>
              <a:ea typeface="League Spartan"/>
              <a:cs typeface="League Spartan"/>
              <a:sym typeface="League Spartan"/>
            </a:endParaRPr>
          </a:p>
          <a:p>
            <a:pPr marL="518160" lvl="1" indent="-259080" algn="l">
              <a:lnSpc>
                <a:spcPts val="2879"/>
              </a:lnSpc>
              <a:buFont typeface="Arial"/>
              <a:buChar char="•"/>
            </a:pPr>
            <a:r>
              <a:rPr lang="en-US" sz="2400" b="1">
                <a:solidFill>
                  <a:srgbClr val="FFFFFF"/>
                </a:solidFill>
                <a:latin typeface="League Spartan"/>
                <a:ea typeface="League Spartan"/>
                <a:cs typeface="League Spartan"/>
                <a:sym typeface="League Spartan"/>
              </a:rPr>
              <a:t>Generated compound sentiment scores from text profiles</a:t>
            </a:r>
          </a:p>
          <a:p>
            <a:pPr algn="l">
              <a:lnSpc>
                <a:spcPts val="2879"/>
              </a:lnSpc>
            </a:pPr>
            <a:endParaRPr lang="en-US" sz="2400" b="1">
              <a:solidFill>
                <a:srgbClr val="FFFFFF"/>
              </a:solidFill>
              <a:latin typeface="League Spartan"/>
              <a:ea typeface="League Spartan"/>
              <a:cs typeface="League Spartan"/>
              <a:sym typeface="League Spartan"/>
            </a:endParaRPr>
          </a:p>
          <a:p>
            <a:pPr marL="518160" lvl="1" indent="-259080" algn="l">
              <a:lnSpc>
                <a:spcPts val="2879"/>
              </a:lnSpc>
              <a:buFont typeface="Arial"/>
              <a:buChar char="•"/>
            </a:pPr>
            <a:r>
              <a:rPr lang="en-US" sz="2400" b="1">
                <a:solidFill>
                  <a:srgbClr val="FFFFFF"/>
                </a:solidFill>
                <a:latin typeface="League Spartan"/>
                <a:ea typeface="League Spartan"/>
                <a:cs typeface="League Spartan"/>
                <a:sym typeface="League Spartan"/>
              </a:rPr>
              <a:t>Categorized into Positive, Negative, and Neutral sentiment labels</a:t>
            </a:r>
          </a:p>
          <a:p>
            <a:pPr algn="l">
              <a:lnSpc>
                <a:spcPts val="2773"/>
              </a:lnSpc>
            </a:pPr>
            <a:endParaRPr lang="en-US" sz="2400" b="1">
              <a:solidFill>
                <a:srgbClr val="FFFFFF"/>
              </a:solidFill>
              <a:latin typeface="League Spartan"/>
              <a:ea typeface="League Spartan"/>
              <a:cs typeface="League Spartan"/>
              <a:sym typeface="League Spartan"/>
            </a:endParaRPr>
          </a:p>
          <a:p>
            <a:pPr algn="l">
              <a:lnSpc>
                <a:spcPts val="2773"/>
              </a:lnSpc>
            </a:pPr>
            <a:endParaRPr lang="en-US" sz="2400" b="1">
              <a:solidFill>
                <a:srgbClr val="FFFFFF"/>
              </a:solidFill>
              <a:latin typeface="League Spartan"/>
              <a:ea typeface="League Spartan"/>
              <a:cs typeface="League Spartan"/>
              <a:sym typeface="League Spartan"/>
            </a:endParaRPr>
          </a:p>
          <a:p>
            <a:pPr algn="l">
              <a:lnSpc>
                <a:spcPts val="2773"/>
              </a:lnSpc>
            </a:pPr>
            <a:endParaRPr lang="en-US" sz="2400" b="1">
              <a:solidFill>
                <a:srgbClr val="FFFFFF"/>
              </a:solidFill>
              <a:latin typeface="League Spartan"/>
              <a:ea typeface="League Spartan"/>
              <a:cs typeface="League Spartan"/>
              <a:sym typeface="League Spartan"/>
            </a:endParaRPr>
          </a:p>
          <a:p>
            <a:pPr algn="l">
              <a:lnSpc>
                <a:spcPts val="2773"/>
              </a:lnSpc>
              <a:spcBef>
                <a:spcPct val="0"/>
              </a:spcBef>
            </a:pPr>
            <a:endParaRPr lang="en-US" sz="2400" b="1">
              <a:solidFill>
                <a:srgbClr val="FFFFFF"/>
              </a:solidFill>
              <a:latin typeface="League Spartan"/>
              <a:ea typeface="League Spartan"/>
              <a:cs typeface="League Spartan"/>
              <a:sym typeface="League Spartan"/>
            </a:endParaRPr>
          </a:p>
        </p:txBody>
      </p:sp>
      <p:sp>
        <p:nvSpPr>
          <p:cNvPr id="6" name="TextBox 6"/>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FFFFFF"/>
                </a:solidFill>
                <a:latin typeface="Canva Sans"/>
                <a:ea typeface="Canva Sans"/>
                <a:cs typeface="Canva Sans"/>
                <a:sym typeface="Canva Sans"/>
              </a:rPr>
              <a:t>5</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C503D"/>
        </a:solidFill>
        <a:effectLst/>
      </p:bgPr>
    </p:bg>
    <p:spTree>
      <p:nvGrpSpPr>
        <p:cNvPr id="1" name=""/>
        <p:cNvGrpSpPr/>
        <p:nvPr/>
      </p:nvGrpSpPr>
      <p:grpSpPr>
        <a:xfrm>
          <a:off x="0" y="0"/>
          <a:ext cx="0" cy="0"/>
          <a:chOff x="0" y="0"/>
          <a:chExt cx="0" cy="0"/>
        </a:xfrm>
      </p:grpSpPr>
      <p:sp>
        <p:nvSpPr>
          <p:cNvPr id="2" name="Freeform 2"/>
          <p:cNvSpPr/>
          <p:nvPr/>
        </p:nvSpPr>
        <p:spPr>
          <a:xfrm>
            <a:off x="331586" y="1229926"/>
            <a:ext cx="17230543" cy="8677928"/>
          </a:xfrm>
          <a:custGeom>
            <a:avLst/>
            <a:gdLst/>
            <a:ahLst/>
            <a:cxnLst/>
            <a:rect l="l" t="t" r="r" b="b"/>
            <a:pathLst>
              <a:path w="17230543" h="8677928">
                <a:moveTo>
                  <a:pt x="0" y="0"/>
                </a:moveTo>
                <a:lnTo>
                  <a:pt x="17230543" y="0"/>
                </a:lnTo>
                <a:lnTo>
                  <a:pt x="17230543" y="8677928"/>
                </a:lnTo>
                <a:lnTo>
                  <a:pt x="0" y="8677928"/>
                </a:lnTo>
                <a:lnTo>
                  <a:pt x="0" y="0"/>
                </a:lnTo>
                <a:close/>
              </a:path>
            </a:pathLst>
          </a:custGeom>
          <a:blipFill>
            <a:blip r:embed="rId2">
              <a:alphaModFix amt="8999"/>
              <a:extLst>
                <a:ext uri="{96DAC541-7B7A-43D3-8B79-37D633B846F1}">
                  <asvg:svgBlip xmlns:asvg="http://schemas.microsoft.com/office/drawing/2016/SVG/main" r:embed="rId3"/>
                </a:ext>
              </a:extLst>
            </a:blip>
            <a:stretch>
              <a:fillRect/>
            </a:stretch>
          </a:blipFill>
        </p:spPr>
        <p:txBody>
          <a:bodyPr/>
          <a:lstStyle/>
          <a:p>
            <a:endParaRPr lang="en-KE"/>
          </a:p>
        </p:txBody>
      </p:sp>
      <p:sp>
        <p:nvSpPr>
          <p:cNvPr id="3" name="TextBox 3"/>
          <p:cNvSpPr txBox="1"/>
          <p:nvPr/>
        </p:nvSpPr>
        <p:spPr>
          <a:xfrm>
            <a:off x="331586" y="393356"/>
            <a:ext cx="17685909" cy="8883054"/>
          </a:xfrm>
          <a:prstGeom prst="rect">
            <a:avLst/>
          </a:prstGeom>
        </p:spPr>
        <p:txBody>
          <a:bodyPr lIns="0" tIns="0" rIns="0" bIns="0" rtlCol="0" anchor="t">
            <a:spAutoFit/>
          </a:bodyPr>
          <a:lstStyle/>
          <a:p>
            <a:pPr algn="l">
              <a:lnSpc>
                <a:spcPts val="4686"/>
              </a:lnSpc>
            </a:pPr>
            <a:r>
              <a:rPr lang="en-US" sz="3300" b="1">
                <a:solidFill>
                  <a:srgbClr val="FFFFFF"/>
                </a:solidFill>
                <a:latin typeface="League Spartan"/>
                <a:ea typeface="League Spartan"/>
                <a:cs typeface="League Spartan"/>
                <a:sym typeface="League Spartan"/>
              </a:rPr>
              <a:t>Encoding Strategies:</a:t>
            </a:r>
          </a:p>
          <a:p>
            <a:pPr algn="l">
              <a:lnSpc>
                <a:spcPts val="3442"/>
              </a:lnSpc>
            </a:pPr>
            <a:endParaRPr lang="en-US" sz="3300" b="1">
              <a:solidFill>
                <a:srgbClr val="FFFFFF"/>
              </a:solidFill>
              <a:latin typeface="League Spartan"/>
              <a:ea typeface="League Spartan"/>
              <a:cs typeface="League Spartan"/>
              <a:sym typeface="League Spartan"/>
            </a:endParaRPr>
          </a:p>
          <a:p>
            <a:pPr marL="523448" lvl="1" indent="-261724" algn="just">
              <a:lnSpc>
                <a:spcPts val="3442"/>
              </a:lnSpc>
              <a:buAutoNum type="arabicPeriod"/>
            </a:pPr>
            <a:r>
              <a:rPr lang="en-US" sz="2424" b="1">
                <a:solidFill>
                  <a:srgbClr val="FFFFFF"/>
                </a:solidFill>
                <a:latin typeface="League Spartan"/>
                <a:ea typeface="League Spartan"/>
                <a:cs typeface="League Spartan"/>
                <a:sym typeface="League Spartan"/>
              </a:rPr>
              <a:t>Label Encoding: Applied to binary features (Gender, Family History, Mental_Health_History, Coping_Struggles)</a:t>
            </a:r>
          </a:p>
          <a:p>
            <a:pPr marL="523448" lvl="1" indent="-261724" algn="just">
              <a:lnSpc>
                <a:spcPts val="3442"/>
              </a:lnSpc>
              <a:buAutoNum type="arabicPeriod"/>
            </a:pPr>
            <a:r>
              <a:rPr lang="en-US" sz="2424" b="1">
                <a:solidFill>
                  <a:srgbClr val="FFFFFF"/>
                </a:solidFill>
                <a:latin typeface="League Spartan"/>
                <a:ea typeface="League Spartan"/>
                <a:cs typeface="League Spartan"/>
                <a:sym typeface="League Spartan"/>
              </a:rPr>
              <a:t>One-Hot Encoding: Used for nominal features (Occupation, Country_Grouped)</a:t>
            </a:r>
          </a:p>
          <a:p>
            <a:pPr marL="523448" lvl="1" indent="-261724" algn="just">
              <a:lnSpc>
                <a:spcPts val="3442"/>
              </a:lnSpc>
              <a:buAutoNum type="arabicPeriod"/>
            </a:pPr>
            <a:r>
              <a:rPr lang="en-US" sz="2424" b="1">
                <a:solidFill>
                  <a:srgbClr val="FFFFFF"/>
                </a:solidFill>
                <a:latin typeface="League Spartan"/>
                <a:ea typeface="League Spartan"/>
                <a:cs typeface="League Spartan"/>
                <a:sym typeface="League Spartan"/>
              </a:rPr>
              <a:t>Ordinal Encoding: Implemented for ordered categories with logical progression:</a:t>
            </a:r>
          </a:p>
          <a:p>
            <a:pPr marL="523448" lvl="1" indent="-261724" algn="l">
              <a:lnSpc>
                <a:spcPts val="3442"/>
              </a:lnSpc>
              <a:buFont typeface="Arial"/>
              <a:buChar char="•"/>
            </a:pPr>
            <a:r>
              <a:rPr lang="en-US" sz="2424" b="1">
                <a:solidFill>
                  <a:srgbClr val="FFFFFF"/>
                </a:solidFill>
                <a:latin typeface="League Spartan"/>
                <a:ea typeface="League Spartan"/>
                <a:cs typeface="League Spartan"/>
                <a:sym typeface="League Spartan"/>
              </a:rPr>
              <a:t>     Days_Indoors: ['Go Out Every Day' &lt; '1-14 Days' &lt; '15-30 Days' &lt; '31-60 Days' &lt; 'More Than 2 Months']</a:t>
            </a:r>
          </a:p>
          <a:p>
            <a:pPr algn="l">
              <a:lnSpc>
                <a:spcPts val="3442"/>
              </a:lnSpc>
            </a:pPr>
            <a:endParaRPr lang="en-US" sz="2424" b="1">
              <a:solidFill>
                <a:srgbClr val="FFFFFF"/>
              </a:solidFill>
              <a:latin typeface="League Spartan"/>
              <a:ea typeface="League Spartan"/>
              <a:cs typeface="League Spartan"/>
              <a:sym typeface="League Spartan"/>
            </a:endParaRPr>
          </a:p>
          <a:p>
            <a:pPr marL="523448" lvl="1" indent="-261724" algn="l">
              <a:lnSpc>
                <a:spcPts val="3442"/>
              </a:lnSpc>
              <a:buFont typeface="Arial"/>
              <a:buChar char="•"/>
            </a:pPr>
            <a:r>
              <a:rPr lang="en-US" sz="2424" b="1">
                <a:solidFill>
                  <a:srgbClr val="FFFFFF"/>
                </a:solidFill>
                <a:latin typeface="League Spartan"/>
                <a:ea typeface="League Spartan"/>
                <a:cs typeface="League Spartan"/>
                <a:sym typeface="League Spartan"/>
              </a:rPr>
              <a:t>      Mood_Swings: ['Low' &lt; 'Medium' &lt; 'High']</a:t>
            </a:r>
          </a:p>
          <a:p>
            <a:pPr algn="l">
              <a:lnSpc>
                <a:spcPts val="3442"/>
              </a:lnSpc>
            </a:pPr>
            <a:endParaRPr lang="en-US" sz="2424" b="1">
              <a:solidFill>
                <a:srgbClr val="FFFFFF"/>
              </a:solidFill>
              <a:latin typeface="League Spartan"/>
              <a:ea typeface="League Spartan"/>
              <a:cs typeface="League Spartan"/>
              <a:sym typeface="League Spartan"/>
            </a:endParaRPr>
          </a:p>
          <a:p>
            <a:pPr marL="523448" lvl="1" indent="-261724" algn="l">
              <a:lnSpc>
                <a:spcPts val="3442"/>
              </a:lnSpc>
              <a:buFont typeface="Arial"/>
              <a:buChar char="•"/>
            </a:pPr>
            <a:r>
              <a:rPr lang="en-US" sz="2424" b="1">
                <a:solidFill>
                  <a:srgbClr val="FFFFFF"/>
                </a:solidFill>
                <a:latin typeface="League Spartan"/>
                <a:ea typeface="League Spartan"/>
                <a:cs typeface="League Spartan"/>
                <a:sym typeface="League Spartan"/>
              </a:rPr>
              <a:t>      Care_Options: ['No' &lt; 'Not Sure' &lt; 'Yes']</a:t>
            </a:r>
          </a:p>
          <a:p>
            <a:pPr algn="l">
              <a:lnSpc>
                <a:spcPts val="3442"/>
              </a:lnSpc>
            </a:pPr>
            <a:endParaRPr lang="en-US" sz="2424" b="1">
              <a:solidFill>
                <a:srgbClr val="FFFFFF"/>
              </a:solidFill>
              <a:latin typeface="League Spartan"/>
              <a:ea typeface="League Spartan"/>
              <a:cs typeface="League Spartan"/>
              <a:sym typeface="League Spartan"/>
            </a:endParaRPr>
          </a:p>
          <a:p>
            <a:pPr marL="523448" lvl="1" indent="-261724" algn="l">
              <a:lnSpc>
                <a:spcPts val="3442"/>
              </a:lnSpc>
              <a:buFont typeface="Arial"/>
              <a:buChar char="•"/>
            </a:pPr>
            <a:r>
              <a:rPr lang="en-US" sz="2424" b="1">
                <a:solidFill>
                  <a:srgbClr val="FFFFFF"/>
                </a:solidFill>
                <a:latin typeface="League Spartan"/>
                <a:ea typeface="League Spartan"/>
                <a:cs typeface="League Spartan"/>
                <a:sym typeface="League Spartan"/>
              </a:rPr>
              <a:t>      Mental_Health_Interview: ['No' &lt; 'Maybe' &lt; 'Yes']</a:t>
            </a:r>
          </a:p>
          <a:p>
            <a:pPr algn="l">
              <a:lnSpc>
                <a:spcPts val="3442"/>
              </a:lnSpc>
            </a:pPr>
            <a:endParaRPr lang="en-US" sz="2424" b="1">
              <a:solidFill>
                <a:srgbClr val="FFFFFF"/>
              </a:solidFill>
              <a:latin typeface="League Spartan"/>
              <a:ea typeface="League Spartan"/>
              <a:cs typeface="League Spartan"/>
              <a:sym typeface="League Spartan"/>
            </a:endParaRPr>
          </a:p>
          <a:p>
            <a:pPr marL="523448" lvl="1" indent="-261724" algn="l">
              <a:lnSpc>
                <a:spcPts val="3442"/>
              </a:lnSpc>
              <a:buFont typeface="Arial"/>
              <a:buChar char="•"/>
            </a:pPr>
            <a:r>
              <a:rPr lang="en-US" sz="2424" b="1">
                <a:solidFill>
                  <a:srgbClr val="FFFFFF"/>
                </a:solidFill>
                <a:latin typeface="League Spartan"/>
                <a:ea typeface="League Spartan"/>
                <a:cs typeface="League Spartan"/>
                <a:sym typeface="League Spartan"/>
              </a:rPr>
              <a:t>     Growing_Stress: ['No' &lt; 'Maybe' &lt; 'Yes']</a:t>
            </a:r>
          </a:p>
          <a:p>
            <a:pPr algn="l">
              <a:lnSpc>
                <a:spcPts val="3442"/>
              </a:lnSpc>
            </a:pPr>
            <a:endParaRPr lang="en-US" sz="2424" b="1">
              <a:solidFill>
                <a:srgbClr val="FFFFFF"/>
              </a:solidFill>
              <a:latin typeface="League Spartan"/>
              <a:ea typeface="League Spartan"/>
              <a:cs typeface="League Spartan"/>
              <a:sym typeface="League Spartan"/>
            </a:endParaRPr>
          </a:p>
          <a:p>
            <a:pPr algn="l">
              <a:lnSpc>
                <a:spcPts val="4686"/>
              </a:lnSpc>
            </a:pPr>
            <a:r>
              <a:rPr lang="en-US" sz="3300" b="1">
                <a:solidFill>
                  <a:srgbClr val="FFFFFF"/>
                </a:solidFill>
                <a:latin typeface="League Spartan"/>
                <a:ea typeface="League Spartan"/>
                <a:cs typeface="League Spartan"/>
                <a:sym typeface="League Spartan"/>
              </a:rPr>
              <a:t>Scaling:</a:t>
            </a:r>
          </a:p>
          <a:p>
            <a:pPr algn="l">
              <a:lnSpc>
                <a:spcPts val="3442"/>
              </a:lnSpc>
            </a:pPr>
            <a:endParaRPr lang="en-US" sz="3300" b="1">
              <a:solidFill>
                <a:srgbClr val="FFFFFF"/>
              </a:solidFill>
              <a:latin typeface="League Spartan"/>
              <a:ea typeface="League Spartan"/>
              <a:cs typeface="League Spartan"/>
              <a:sym typeface="League Spartan"/>
            </a:endParaRPr>
          </a:p>
          <a:p>
            <a:pPr algn="l">
              <a:lnSpc>
                <a:spcPts val="3442"/>
              </a:lnSpc>
            </a:pPr>
            <a:r>
              <a:rPr lang="en-US" sz="2424" b="1">
                <a:solidFill>
                  <a:srgbClr val="FFFFFF"/>
                </a:solidFill>
                <a:latin typeface="League Spartan"/>
                <a:ea typeface="League Spartan"/>
                <a:cs typeface="League Spartan"/>
                <a:sym typeface="League Spartan"/>
              </a:rPr>
              <a:t>Applied StandardScaler to normalize all numerical features</a:t>
            </a:r>
          </a:p>
          <a:p>
            <a:pPr algn="l">
              <a:lnSpc>
                <a:spcPts val="3442"/>
              </a:lnSpc>
            </a:pPr>
            <a:endParaRPr lang="en-US" sz="2424" b="1">
              <a:solidFill>
                <a:srgbClr val="FFFFFF"/>
              </a:solidFill>
              <a:latin typeface="League Spartan"/>
              <a:ea typeface="League Spartan"/>
              <a:cs typeface="League Spartan"/>
              <a:sym typeface="League Spartan"/>
            </a:endParaRPr>
          </a:p>
        </p:txBody>
      </p:sp>
      <p:sp>
        <p:nvSpPr>
          <p:cNvPr id="4" name="TextBox 4"/>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FFFFFF"/>
                </a:solidFill>
                <a:latin typeface="Canva Sans"/>
                <a:ea typeface="Canva Sans"/>
                <a:cs typeface="Canva Sans"/>
                <a:sym typeface="Canva Sans"/>
              </a:rPr>
              <a:t>6</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478D25"/>
        </a:solidFill>
        <a:effectLst/>
      </p:bgPr>
    </p:bg>
    <p:spTree>
      <p:nvGrpSpPr>
        <p:cNvPr id="1" name=""/>
        <p:cNvGrpSpPr/>
        <p:nvPr/>
      </p:nvGrpSpPr>
      <p:grpSpPr>
        <a:xfrm>
          <a:off x="0" y="0"/>
          <a:ext cx="0" cy="0"/>
          <a:chOff x="0" y="0"/>
          <a:chExt cx="0" cy="0"/>
        </a:xfrm>
      </p:grpSpPr>
      <p:sp>
        <p:nvSpPr>
          <p:cNvPr id="2" name="Freeform 2"/>
          <p:cNvSpPr/>
          <p:nvPr/>
        </p:nvSpPr>
        <p:spPr>
          <a:xfrm rot="3084237">
            <a:off x="-6772069" y="5862528"/>
            <a:ext cx="11362494" cy="11362494"/>
          </a:xfrm>
          <a:custGeom>
            <a:avLst/>
            <a:gdLst/>
            <a:ahLst/>
            <a:cxnLst/>
            <a:rect l="l" t="t" r="r" b="b"/>
            <a:pathLst>
              <a:path w="11362494" h="11362494">
                <a:moveTo>
                  <a:pt x="0" y="0"/>
                </a:moveTo>
                <a:lnTo>
                  <a:pt x="11362493" y="0"/>
                </a:lnTo>
                <a:lnTo>
                  <a:pt x="11362493" y="11362493"/>
                </a:lnTo>
                <a:lnTo>
                  <a:pt x="0" y="11362493"/>
                </a:lnTo>
                <a:lnTo>
                  <a:pt x="0" y="0"/>
                </a:lnTo>
                <a:close/>
              </a:path>
            </a:pathLst>
          </a:custGeom>
          <a:blipFill>
            <a:blip r:embed="rId2">
              <a:alphaModFix amt="35000"/>
              <a:extLst>
                <a:ext uri="{96DAC541-7B7A-43D3-8B79-37D633B846F1}">
                  <asvg:svgBlip xmlns:asvg="http://schemas.microsoft.com/office/drawing/2016/SVG/main" r:embed="rId3"/>
                </a:ext>
              </a:extLst>
            </a:blip>
            <a:stretch>
              <a:fillRect/>
            </a:stretch>
          </a:blipFill>
        </p:spPr>
        <p:txBody>
          <a:bodyPr/>
          <a:lstStyle/>
          <a:p>
            <a:endParaRPr lang="en-KE"/>
          </a:p>
        </p:txBody>
      </p:sp>
      <p:sp>
        <p:nvSpPr>
          <p:cNvPr id="3" name="Freeform 3"/>
          <p:cNvSpPr/>
          <p:nvPr/>
        </p:nvSpPr>
        <p:spPr>
          <a:xfrm rot="-7689286">
            <a:off x="11700190" y="-6752071"/>
            <a:ext cx="16462348" cy="16462348"/>
          </a:xfrm>
          <a:custGeom>
            <a:avLst/>
            <a:gdLst/>
            <a:ahLst/>
            <a:cxnLst/>
            <a:rect l="l" t="t" r="r" b="b"/>
            <a:pathLst>
              <a:path w="16462348" h="16462348">
                <a:moveTo>
                  <a:pt x="0" y="0"/>
                </a:moveTo>
                <a:lnTo>
                  <a:pt x="16462349" y="0"/>
                </a:lnTo>
                <a:lnTo>
                  <a:pt x="16462349" y="16462348"/>
                </a:lnTo>
                <a:lnTo>
                  <a:pt x="0" y="16462348"/>
                </a:lnTo>
                <a:lnTo>
                  <a:pt x="0" y="0"/>
                </a:lnTo>
                <a:close/>
              </a:path>
            </a:pathLst>
          </a:custGeom>
          <a:blipFill>
            <a:blip r:embed="rId2">
              <a:alphaModFix amt="35000"/>
              <a:extLst>
                <a:ext uri="{96DAC541-7B7A-43D3-8B79-37D633B846F1}">
                  <asvg:svgBlip xmlns:asvg="http://schemas.microsoft.com/office/drawing/2016/SVG/main" r:embed="rId3"/>
                </a:ext>
              </a:extLst>
            </a:blip>
            <a:stretch>
              <a:fillRect/>
            </a:stretch>
          </a:blipFill>
        </p:spPr>
        <p:txBody>
          <a:bodyPr/>
          <a:lstStyle/>
          <a:p>
            <a:endParaRPr lang="en-KE"/>
          </a:p>
        </p:txBody>
      </p:sp>
      <p:sp>
        <p:nvSpPr>
          <p:cNvPr id="4" name="Freeform 4"/>
          <p:cNvSpPr/>
          <p:nvPr/>
        </p:nvSpPr>
        <p:spPr>
          <a:xfrm>
            <a:off x="10120639" y="1784505"/>
            <a:ext cx="7971373" cy="6127534"/>
          </a:xfrm>
          <a:custGeom>
            <a:avLst/>
            <a:gdLst/>
            <a:ahLst/>
            <a:cxnLst/>
            <a:rect l="l" t="t" r="r" b="b"/>
            <a:pathLst>
              <a:path w="7971373" h="6127534">
                <a:moveTo>
                  <a:pt x="0" y="0"/>
                </a:moveTo>
                <a:lnTo>
                  <a:pt x="7971373" y="0"/>
                </a:lnTo>
                <a:lnTo>
                  <a:pt x="7971373" y="6127534"/>
                </a:lnTo>
                <a:lnTo>
                  <a:pt x="0" y="6127534"/>
                </a:lnTo>
                <a:lnTo>
                  <a:pt x="0" y="0"/>
                </a:lnTo>
                <a:close/>
              </a:path>
            </a:pathLst>
          </a:custGeom>
          <a:blipFill>
            <a:blip r:embed="rId4"/>
            <a:stretch>
              <a:fillRect l="-1331" r="-1331"/>
            </a:stretch>
          </a:blipFill>
        </p:spPr>
        <p:txBody>
          <a:bodyPr/>
          <a:lstStyle/>
          <a:p>
            <a:endParaRPr lang="en-KE"/>
          </a:p>
        </p:txBody>
      </p:sp>
      <p:sp>
        <p:nvSpPr>
          <p:cNvPr id="5" name="TextBox 5"/>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Canva Sans"/>
                <a:ea typeface="Canva Sans"/>
                <a:cs typeface="Canva Sans"/>
                <a:sym typeface="Canva Sans"/>
              </a:rPr>
              <a:t>7</a:t>
            </a:r>
          </a:p>
        </p:txBody>
      </p:sp>
      <p:sp>
        <p:nvSpPr>
          <p:cNvPr id="6" name="TextBox 6"/>
          <p:cNvSpPr txBox="1"/>
          <p:nvPr/>
        </p:nvSpPr>
        <p:spPr>
          <a:xfrm>
            <a:off x="3582296" y="141605"/>
            <a:ext cx="10760050" cy="887095"/>
          </a:xfrm>
          <a:prstGeom prst="rect">
            <a:avLst/>
          </a:prstGeom>
        </p:spPr>
        <p:txBody>
          <a:bodyPr lIns="0" tIns="0" rIns="0" bIns="0" rtlCol="0" anchor="t">
            <a:spAutoFit/>
          </a:bodyPr>
          <a:lstStyle/>
          <a:p>
            <a:pPr algn="ctr">
              <a:lnSpc>
                <a:spcPts val="7279"/>
              </a:lnSpc>
            </a:pPr>
            <a:r>
              <a:rPr lang="en-US" sz="5199">
                <a:solidFill>
                  <a:srgbClr val="000000"/>
                </a:solidFill>
                <a:latin typeface="League Spartan"/>
                <a:ea typeface="League Spartan"/>
                <a:cs typeface="League Spartan"/>
                <a:sym typeface="League Spartan"/>
              </a:rPr>
              <a:t>EXPLORATORY DATA ANALYSIS</a:t>
            </a:r>
          </a:p>
        </p:txBody>
      </p:sp>
      <p:sp>
        <p:nvSpPr>
          <p:cNvPr id="7" name="TextBox 7"/>
          <p:cNvSpPr txBox="1"/>
          <p:nvPr/>
        </p:nvSpPr>
        <p:spPr>
          <a:xfrm>
            <a:off x="158969" y="1727355"/>
            <a:ext cx="9961670" cy="7415530"/>
          </a:xfrm>
          <a:prstGeom prst="rect">
            <a:avLst/>
          </a:prstGeom>
        </p:spPr>
        <p:txBody>
          <a:bodyPr lIns="0" tIns="0" rIns="0" bIns="0" rtlCol="0" anchor="t">
            <a:spAutoFit/>
          </a:bodyPr>
          <a:lstStyle/>
          <a:p>
            <a:pPr algn="l">
              <a:lnSpc>
                <a:spcPts val="3920"/>
              </a:lnSpc>
            </a:pPr>
            <a:r>
              <a:rPr lang="en-US" sz="2800">
                <a:solidFill>
                  <a:srgbClr val="000000"/>
                </a:solidFill>
                <a:latin typeface="Noto Serif"/>
                <a:ea typeface="Noto Serif"/>
                <a:cs typeface="Noto Serif"/>
                <a:sym typeface="Noto Serif"/>
              </a:rPr>
              <a:t>The dataset shows clear skews across several categorical features. </a:t>
            </a:r>
          </a:p>
          <a:p>
            <a:pPr algn="l">
              <a:lnSpc>
                <a:spcPts val="3920"/>
              </a:lnSpc>
            </a:pPr>
            <a:r>
              <a:rPr lang="en-US" sz="2800">
                <a:solidFill>
                  <a:srgbClr val="000000"/>
                </a:solidFill>
                <a:latin typeface="Noto Serif"/>
                <a:ea typeface="Noto Serif"/>
                <a:cs typeface="Noto Serif"/>
                <a:sym typeface="Noto Serif"/>
              </a:rPr>
              <a:t>Gender is heavily male-dominated, while occupation is more balanced across students, corporate employees, business, housewives, and others. </a:t>
            </a:r>
          </a:p>
          <a:p>
            <a:pPr algn="l">
              <a:lnSpc>
                <a:spcPts val="3920"/>
              </a:lnSpc>
            </a:pPr>
            <a:r>
              <a:rPr lang="en-US" sz="2800">
                <a:solidFill>
                  <a:srgbClr val="000000"/>
                </a:solidFill>
                <a:latin typeface="Noto Serif"/>
                <a:ea typeface="Noto Serif"/>
                <a:cs typeface="Noto Serif"/>
                <a:sym typeface="Noto Serif"/>
              </a:rPr>
              <a:t>Most respondents are not self-employed and do not report a family history of mental illness. </a:t>
            </a:r>
          </a:p>
          <a:p>
            <a:pPr algn="l">
              <a:lnSpc>
                <a:spcPts val="3920"/>
              </a:lnSpc>
            </a:pPr>
            <a:r>
              <a:rPr lang="en-US" sz="2800">
                <a:solidFill>
                  <a:srgbClr val="000000"/>
                </a:solidFill>
                <a:latin typeface="Noto Serif"/>
                <a:ea typeface="Noto Serif"/>
                <a:cs typeface="Noto Serif"/>
                <a:sym typeface="Noto Serif"/>
              </a:rPr>
              <a:t>Behavioral features show that staying indoors is common across different durations, though going out daily is less frequent. </a:t>
            </a:r>
          </a:p>
          <a:p>
            <a:pPr algn="l">
              <a:lnSpc>
                <a:spcPts val="3920"/>
              </a:lnSpc>
            </a:pPr>
            <a:r>
              <a:rPr lang="en-US" sz="2800">
                <a:solidFill>
                  <a:srgbClr val="000000"/>
                </a:solidFill>
                <a:latin typeface="Noto Serif"/>
                <a:ea typeface="Noto Serif"/>
                <a:cs typeface="Noto Serif"/>
                <a:sym typeface="Noto Serif"/>
              </a:rPr>
              <a:t>Stress, habit changes, and mental health history are often reported as “No” or “Maybe,” with fewer “Yes” responses.</a:t>
            </a:r>
          </a:p>
          <a:p>
            <a:pPr algn="l">
              <a:lnSpc>
                <a:spcPts val="3920"/>
              </a:lnSpc>
            </a:pPr>
            <a:r>
              <a:rPr lang="en-US" sz="2800">
                <a:solidFill>
                  <a:srgbClr val="000000"/>
                </a:solidFill>
                <a:latin typeface="Noto Serif"/>
                <a:ea typeface="Noto Serif"/>
                <a:cs typeface="Noto Serif"/>
                <a:sym typeface="Noto Serif"/>
              </a:rPr>
              <a:t> Mood swings are most commonly medium, followed by low and high. Coping struggles are less frequent, with more respondents reporting no struggles. </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478D25"/>
        </a:solidFill>
        <a:effectLst/>
      </p:bgPr>
    </p:bg>
    <p:spTree>
      <p:nvGrpSpPr>
        <p:cNvPr id="1" name=""/>
        <p:cNvGrpSpPr/>
        <p:nvPr/>
      </p:nvGrpSpPr>
      <p:grpSpPr>
        <a:xfrm>
          <a:off x="0" y="0"/>
          <a:ext cx="0" cy="0"/>
          <a:chOff x="0" y="0"/>
          <a:chExt cx="0" cy="0"/>
        </a:xfrm>
      </p:grpSpPr>
      <p:sp>
        <p:nvSpPr>
          <p:cNvPr id="2" name="Freeform 2"/>
          <p:cNvSpPr/>
          <p:nvPr/>
        </p:nvSpPr>
        <p:spPr>
          <a:xfrm rot="3084237">
            <a:off x="-6772069" y="5862528"/>
            <a:ext cx="11362494" cy="11362494"/>
          </a:xfrm>
          <a:custGeom>
            <a:avLst/>
            <a:gdLst/>
            <a:ahLst/>
            <a:cxnLst/>
            <a:rect l="l" t="t" r="r" b="b"/>
            <a:pathLst>
              <a:path w="11362494" h="11362494">
                <a:moveTo>
                  <a:pt x="0" y="0"/>
                </a:moveTo>
                <a:lnTo>
                  <a:pt x="11362493" y="0"/>
                </a:lnTo>
                <a:lnTo>
                  <a:pt x="11362493" y="11362493"/>
                </a:lnTo>
                <a:lnTo>
                  <a:pt x="0" y="11362493"/>
                </a:lnTo>
                <a:lnTo>
                  <a:pt x="0" y="0"/>
                </a:lnTo>
                <a:close/>
              </a:path>
            </a:pathLst>
          </a:custGeom>
          <a:blipFill>
            <a:blip r:embed="rId2">
              <a:alphaModFix amt="35000"/>
              <a:extLst>
                <a:ext uri="{96DAC541-7B7A-43D3-8B79-37D633B846F1}">
                  <asvg:svgBlip xmlns:asvg="http://schemas.microsoft.com/office/drawing/2016/SVG/main" r:embed="rId3"/>
                </a:ext>
              </a:extLst>
            </a:blip>
            <a:stretch>
              <a:fillRect/>
            </a:stretch>
          </a:blipFill>
        </p:spPr>
        <p:txBody>
          <a:bodyPr/>
          <a:lstStyle/>
          <a:p>
            <a:endParaRPr lang="en-KE"/>
          </a:p>
        </p:txBody>
      </p:sp>
      <p:sp>
        <p:nvSpPr>
          <p:cNvPr id="3" name="Freeform 3"/>
          <p:cNvSpPr/>
          <p:nvPr/>
        </p:nvSpPr>
        <p:spPr>
          <a:xfrm rot="-7689286">
            <a:off x="11700190" y="-6752071"/>
            <a:ext cx="16462348" cy="16462348"/>
          </a:xfrm>
          <a:custGeom>
            <a:avLst/>
            <a:gdLst/>
            <a:ahLst/>
            <a:cxnLst/>
            <a:rect l="l" t="t" r="r" b="b"/>
            <a:pathLst>
              <a:path w="16462348" h="16462348">
                <a:moveTo>
                  <a:pt x="0" y="0"/>
                </a:moveTo>
                <a:lnTo>
                  <a:pt x="16462349" y="0"/>
                </a:lnTo>
                <a:lnTo>
                  <a:pt x="16462349" y="16462348"/>
                </a:lnTo>
                <a:lnTo>
                  <a:pt x="0" y="16462348"/>
                </a:lnTo>
                <a:lnTo>
                  <a:pt x="0" y="0"/>
                </a:lnTo>
                <a:close/>
              </a:path>
            </a:pathLst>
          </a:custGeom>
          <a:blipFill>
            <a:blip r:embed="rId2">
              <a:alphaModFix amt="35000"/>
              <a:extLst>
                <a:ext uri="{96DAC541-7B7A-43D3-8B79-37D633B846F1}">
                  <asvg:svgBlip xmlns:asvg="http://schemas.microsoft.com/office/drawing/2016/SVG/main" r:embed="rId3"/>
                </a:ext>
              </a:extLst>
            </a:blip>
            <a:stretch>
              <a:fillRect/>
            </a:stretch>
          </a:blipFill>
        </p:spPr>
        <p:txBody>
          <a:bodyPr/>
          <a:lstStyle/>
          <a:p>
            <a:endParaRPr lang="en-KE"/>
          </a:p>
        </p:txBody>
      </p:sp>
      <p:sp>
        <p:nvSpPr>
          <p:cNvPr id="4" name="Freeform 4"/>
          <p:cNvSpPr/>
          <p:nvPr/>
        </p:nvSpPr>
        <p:spPr>
          <a:xfrm>
            <a:off x="9616609" y="2010874"/>
            <a:ext cx="7719411" cy="5924604"/>
          </a:xfrm>
          <a:custGeom>
            <a:avLst/>
            <a:gdLst/>
            <a:ahLst/>
            <a:cxnLst/>
            <a:rect l="l" t="t" r="r" b="b"/>
            <a:pathLst>
              <a:path w="7719411" h="5924604">
                <a:moveTo>
                  <a:pt x="0" y="0"/>
                </a:moveTo>
                <a:lnTo>
                  <a:pt x="7719412" y="0"/>
                </a:lnTo>
                <a:lnTo>
                  <a:pt x="7719412" y="5924604"/>
                </a:lnTo>
                <a:lnTo>
                  <a:pt x="0" y="5924604"/>
                </a:lnTo>
                <a:lnTo>
                  <a:pt x="0" y="0"/>
                </a:lnTo>
                <a:close/>
              </a:path>
            </a:pathLst>
          </a:custGeom>
          <a:blipFill>
            <a:blip r:embed="rId4"/>
            <a:stretch>
              <a:fillRect l="-581" r="-581"/>
            </a:stretch>
          </a:blipFill>
        </p:spPr>
        <p:txBody>
          <a:bodyPr/>
          <a:lstStyle/>
          <a:p>
            <a:endParaRPr lang="en-KE"/>
          </a:p>
        </p:txBody>
      </p:sp>
      <p:sp>
        <p:nvSpPr>
          <p:cNvPr id="5" name="TextBox 5"/>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Canva Sans"/>
                <a:ea typeface="Canva Sans"/>
                <a:cs typeface="Canva Sans"/>
                <a:sym typeface="Canva Sans"/>
              </a:rPr>
              <a:t>8</a:t>
            </a:r>
          </a:p>
        </p:txBody>
      </p:sp>
      <p:sp>
        <p:nvSpPr>
          <p:cNvPr id="6" name="TextBox 6"/>
          <p:cNvSpPr txBox="1"/>
          <p:nvPr/>
        </p:nvSpPr>
        <p:spPr>
          <a:xfrm>
            <a:off x="3601346" y="141605"/>
            <a:ext cx="10760050" cy="887095"/>
          </a:xfrm>
          <a:prstGeom prst="rect">
            <a:avLst/>
          </a:prstGeom>
        </p:spPr>
        <p:txBody>
          <a:bodyPr lIns="0" tIns="0" rIns="0" bIns="0" rtlCol="0" anchor="t">
            <a:spAutoFit/>
          </a:bodyPr>
          <a:lstStyle/>
          <a:p>
            <a:pPr algn="ctr">
              <a:lnSpc>
                <a:spcPts val="7279"/>
              </a:lnSpc>
            </a:pPr>
            <a:r>
              <a:rPr lang="en-US" sz="5199">
                <a:solidFill>
                  <a:srgbClr val="000000"/>
                </a:solidFill>
                <a:latin typeface="League Spartan"/>
                <a:ea typeface="League Spartan"/>
                <a:cs typeface="League Spartan"/>
                <a:sym typeface="League Spartan"/>
              </a:rPr>
              <a:t>EXPLORATORY DATA ANALYSIS</a:t>
            </a:r>
          </a:p>
        </p:txBody>
      </p:sp>
      <p:sp>
        <p:nvSpPr>
          <p:cNvPr id="7" name="TextBox 7"/>
          <p:cNvSpPr txBox="1"/>
          <p:nvPr/>
        </p:nvSpPr>
        <p:spPr>
          <a:xfrm>
            <a:off x="1028700" y="1412428"/>
            <a:ext cx="6561209" cy="580389"/>
          </a:xfrm>
          <a:prstGeom prst="rect">
            <a:avLst/>
          </a:prstGeom>
        </p:spPr>
        <p:txBody>
          <a:bodyPr lIns="0" tIns="0" rIns="0" bIns="0" rtlCol="0" anchor="t">
            <a:spAutoFit/>
          </a:bodyPr>
          <a:lstStyle/>
          <a:p>
            <a:pPr algn="ctr">
              <a:lnSpc>
                <a:spcPts val="4760"/>
              </a:lnSpc>
            </a:pPr>
            <a:r>
              <a:rPr lang="en-US" sz="3400" b="1">
                <a:solidFill>
                  <a:srgbClr val="000000"/>
                </a:solidFill>
                <a:latin typeface="Canva Sans Bold"/>
                <a:ea typeface="Canva Sans Bold"/>
                <a:cs typeface="Canva Sans Bold"/>
                <a:sym typeface="Canva Sans Bold"/>
              </a:rPr>
              <a:t>Target Variable Distribution</a:t>
            </a:r>
          </a:p>
        </p:txBody>
      </p:sp>
      <p:sp>
        <p:nvSpPr>
          <p:cNvPr id="8" name="TextBox 8"/>
          <p:cNvSpPr txBox="1"/>
          <p:nvPr/>
        </p:nvSpPr>
        <p:spPr>
          <a:xfrm>
            <a:off x="909216" y="2662531"/>
            <a:ext cx="7464488" cy="5380990"/>
          </a:xfrm>
          <a:prstGeom prst="rect">
            <a:avLst/>
          </a:prstGeom>
        </p:spPr>
        <p:txBody>
          <a:bodyPr lIns="0" tIns="0" rIns="0" bIns="0" rtlCol="0" anchor="t">
            <a:spAutoFit/>
          </a:bodyPr>
          <a:lstStyle/>
          <a:p>
            <a:pPr algn="l">
              <a:lnSpc>
                <a:spcPts val="4759"/>
              </a:lnSpc>
            </a:pPr>
            <a:r>
              <a:rPr lang="en-US" sz="3399">
                <a:solidFill>
                  <a:srgbClr val="000000"/>
                </a:solidFill>
                <a:latin typeface="Noto Serif"/>
                <a:ea typeface="Noto Serif"/>
                <a:cs typeface="Noto Serif"/>
                <a:sym typeface="Noto Serif"/>
              </a:rPr>
              <a:t>The treatment variable shows an ideal balanced distribution with 52% 'Yes' (sought treatment) and 48% 'No' Treatment. </a:t>
            </a:r>
          </a:p>
          <a:p>
            <a:pPr algn="l">
              <a:lnSpc>
                <a:spcPts val="4759"/>
              </a:lnSpc>
            </a:pPr>
            <a:endParaRPr lang="en-US" sz="3399">
              <a:solidFill>
                <a:srgbClr val="000000"/>
              </a:solidFill>
              <a:latin typeface="Noto Serif"/>
              <a:ea typeface="Noto Serif"/>
              <a:cs typeface="Noto Serif"/>
              <a:sym typeface="Noto Serif"/>
            </a:endParaRPr>
          </a:p>
          <a:p>
            <a:pPr algn="l">
              <a:lnSpc>
                <a:spcPts val="4759"/>
              </a:lnSpc>
            </a:pPr>
            <a:r>
              <a:rPr lang="en-US" sz="3399">
                <a:solidFill>
                  <a:srgbClr val="000000"/>
                </a:solidFill>
                <a:latin typeface="Noto Serif"/>
                <a:ea typeface="Noto Serif"/>
                <a:cs typeface="Noto Serif"/>
                <a:sym typeface="Noto Serif"/>
              </a:rPr>
              <a:t>This near-perfect 50-50 split eliminates class imbalance issues and ensures reliable model training.</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478D25"/>
        </a:solidFill>
        <a:effectLst/>
      </p:bgPr>
    </p:bg>
    <p:spTree>
      <p:nvGrpSpPr>
        <p:cNvPr id="1" name=""/>
        <p:cNvGrpSpPr/>
        <p:nvPr/>
      </p:nvGrpSpPr>
      <p:grpSpPr>
        <a:xfrm>
          <a:off x="0" y="0"/>
          <a:ext cx="0" cy="0"/>
          <a:chOff x="0" y="0"/>
          <a:chExt cx="0" cy="0"/>
        </a:xfrm>
      </p:grpSpPr>
      <p:sp>
        <p:nvSpPr>
          <p:cNvPr id="2" name="Freeform 2"/>
          <p:cNvSpPr/>
          <p:nvPr/>
        </p:nvSpPr>
        <p:spPr>
          <a:xfrm rot="3084237">
            <a:off x="-6772069" y="5862528"/>
            <a:ext cx="11362494" cy="11362494"/>
          </a:xfrm>
          <a:custGeom>
            <a:avLst/>
            <a:gdLst/>
            <a:ahLst/>
            <a:cxnLst/>
            <a:rect l="l" t="t" r="r" b="b"/>
            <a:pathLst>
              <a:path w="11362494" h="11362494">
                <a:moveTo>
                  <a:pt x="0" y="0"/>
                </a:moveTo>
                <a:lnTo>
                  <a:pt x="11362493" y="0"/>
                </a:lnTo>
                <a:lnTo>
                  <a:pt x="11362493" y="11362493"/>
                </a:lnTo>
                <a:lnTo>
                  <a:pt x="0" y="11362493"/>
                </a:lnTo>
                <a:lnTo>
                  <a:pt x="0" y="0"/>
                </a:lnTo>
                <a:close/>
              </a:path>
            </a:pathLst>
          </a:custGeom>
          <a:blipFill>
            <a:blip r:embed="rId2">
              <a:alphaModFix amt="35000"/>
              <a:extLst>
                <a:ext uri="{96DAC541-7B7A-43D3-8B79-37D633B846F1}">
                  <asvg:svgBlip xmlns:asvg="http://schemas.microsoft.com/office/drawing/2016/SVG/main" r:embed="rId3"/>
                </a:ext>
              </a:extLst>
            </a:blip>
            <a:stretch>
              <a:fillRect/>
            </a:stretch>
          </a:blipFill>
        </p:spPr>
        <p:txBody>
          <a:bodyPr/>
          <a:lstStyle/>
          <a:p>
            <a:endParaRPr lang="en-KE"/>
          </a:p>
        </p:txBody>
      </p:sp>
      <p:sp>
        <p:nvSpPr>
          <p:cNvPr id="3" name="Freeform 3"/>
          <p:cNvSpPr/>
          <p:nvPr/>
        </p:nvSpPr>
        <p:spPr>
          <a:xfrm rot="-7689286">
            <a:off x="11700190" y="-6752071"/>
            <a:ext cx="16462348" cy="16462348"/>
          </a:xfrm>
          <a:custGeom>
            <a:avLst/>
            <a:gdLst/>
            <a:ahLst/>
            <a:cxnLst/>
            <a:rect l="l" t="t" r="r" b="b"/>
            <a:pathLst>
              <a:path w="16462348" h="16462348">
                <a:moveTo>
                  <a:pt x="0" y="0"/>
                </a:moveTo>
                <a:lnTo>
                  <a:pt x="16462349" y="0"/>
                </a:lnTo>
                <a:lnTo>
                  <a:pt x="16462349" y="16462348"/>
                </a:lnTo>
                <a:lnTo>
                  <a:pt x="0" y="16462348"/>
                </a:lnTo>
                <a:lnTo>
                  <a:pt x="0" y="0"/>
                </a:lnTo>
                <a:close/>
              </a:path>
            </a:pathLst>
          </a:custGeom>
          <a:blipFill>
            <a:blip r:embed="rId2">
              <a:alphaModFix amt="35000"/>
              <a:extLst>
                <a:ext uri="{96DAC541-7B7A-43D3-8B79-37D633B846F1}">
                  <asvg:svgBlip xmlns:asvg="http://schemas.microsoft.com/office/drawing/2016/SVG/main" r:embed="rId3"/>
                </a:ext>
              </a:extLst>
            </a:blip>
            <a:stretch>
              <a:fillRect/>
            </a:stretch>
          </a:blipFill>
        </p:spPr>
        <p:txBody>
          <a:bodyPr/>
          <a:lstStyle/>
          <a:p>
            <a:endParaRPr lang="en-KE"/>
          </a:p>
        </p:txBody>
      </p:sp>
      <p:sp>
        <p:nvSpPr>
          <p:cNvPr id="4" name="Freeform 4"/>
          <p:cNvSpPr/>
          <p:nvPr/>
        </p:nvSpPr>
        <p:spPr>
          <a:xfrm>
            <a:off x="9958159" y="1813645"/>
            <a:ext cx="7301141" cy="4873512"/>
          </a:xfrm>
          <a:custGeom>
            <a:avLst/>
            <a:gdLst/>
            <a:ahLst/>
            <a:cxnLst/>
            <a:rect l="l" t="t" r="r" b="b"/>
            <a:pathLst>
              <a:path w="7301141" h="4873512">
                <a:moveTo>
                  <a:pt x="0" y="0"/>
                </a:moveTo>
                <a:lnTo>
                  <a:pt x="7301141" y="0"/>
                </a:lnTo>
                <a:lnTo>
                  <a:pt x="7301141" y="4873512"/>
                </a:lnTo>
                <a:lnTo>
                  <a:pt x="0" y="4873512"/>
                </a:lnTo>
                <a:lnTo>
                  <a:pt x="0" y="0"/>
                </a:lnTo>
                <a:close/>
              </a:path>
            </a:pathLst>
          </a:custGeom>
          <a:blipFill>
            <a:blip r:embed="rId4"/>
            <a:stretch>
              <a:fillRect/>
            </a:stretch>
          </a:blipFill>
        </p:spPr>
        <p:txBody>
          <a:bodyPr/>
          <a:lstStyle/>
          <a:p>
            <a:endParaRPr lang="en-KE"/>
          </a:p>
        </p:txBody>
      </p:sp>
      <p:sp>
        <p:nvSpPr>
          <p:cNvPr id="5" name="Freeform 5"/>
          <p:cNvSpPr/>
          <p:nvPr/>
        </p:nvSpPr>
        <p:spPr>
          <a:xfrm>
            <a:off x="1118354" y="1813645"/>
            <a:ext cx="7680046" cy="5086092"/>
          </a:xfrm>
          <a:custGeom>
            <a:avLst/>
            <a:gdLst/>
            <a:ahLst/>
            <a:cxnLst/>
            <a:rect l="l" t="t" r="r" b="b"/>
            <a:pathLst>
              <a:path w="7680046" h="5086092">
                <a:moveTo>
                  <a:pt x="0" y="0"/>
                </a:moveTo>
                <a:lnTo>
                  <a:pt x="7680046" y="0"/>
                </a:lnTo>
                <a:lnTo>
                  <a:pt x="7680046" y="5086092"/>
                </a:lnTo>
                <a:lnTo>
                  <a:pt x="0" y="5086092"/>
                </a:lnTo>
                <a:lnTo>
                  <a:pt x="0" y="0"/>
                </a:lnTo>
                <a:close/>
              </a:path>
            </a:pathLst>
          </a:custGeom>
          <a:blipFill>
            <a:blip r:embed="rId5"/>
            <a:stretch>
              <a:fillRect r="-2873"/>
            </a:stretch>
          </a:blipFill>
        </p:spPr>
        <p:txBody>
          <a:bodyPr/>
          <a:lstStyle/>
          <a:p>
            <a:endParaRPr lang="en-KE"/>
          </a:p>
        </p:txBody>
      </p:sp>
      <p:sp>
        <p:nvSpPr>
          <p:cNvPr id="6" name="TextBox 6"/>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Canva Sans"/>
                <a:ea typeface="Canva Sans"/>
                <a:cs typeface="Canva Sans"/>
                <a:sym typeface="Canva Sans"/>
              </a:rPr>
              <a:t>9</a:t>
            </a:r>
          </a:p>
        </p:txBody>
      </p:sp>
      <p:sp>
        <p:nvSpPr>
          <p:cNvPr id="7" name="TextBox 7"/>
          <p:cNvSpPr txBox="1"/>
          <p:nvPr/>
        </p:nvSpPr>
        <p:spPr>
          <a:xfrm>
            <a:off x="3977286" y="141605"/>
            <a:ext cx="9970071" cy="887095"/>
          </a:xfrm>
          <a:prstGeom prst="rect">
            <a:avLst/>
          </a:prstGeom>
        </p:spPr>
        <p:txBody>
          <a:bodyPr lIns="0" tIns="0" rIns="0" bIns="0" rtlCol="0" anchor="t">
            <a:spAutoFit/>
          </a:bodyPr>
          <a:lstStyle/>
          <a:p>
            <a:pPr algn="ctr">
              <a:lnSpc>
                <a:spcPts val="7279"/>
              </a:lnSpc>
            </a:pPr>
            <a:r>
              <a:rPr lang="en-US" sz="5199" b="1">
                <a:solidFill>
                  <a:srgbClr val="000000"/>
                </a:solidFill>
                <a:latin typeface="Canva Sans Bold"/>
                <a:ea typeface="Canva Sans Bold"/>
                <a:cs typeface="Canva Sans Bold"/>
                <a:sym typeface="Canva Sans Bold"/>
              </a:rPr>
              <a:t>EXPLORATORY DATA ANALYSIS</a:t>
            </a:r>
          </a:p>
        </p:txBody>
      </p:sp>
      <p:sp>
        <p:nvSpPr>
          <p:cNvPr id="8" name="TextBox 8"/>
          <p:cNvSpPr txBox="1"/>
          <p:nvPr/>
        </p:nvSpPr>
        <p:spPr>
          <a:xfrm>
            <a:off x="9958159" y="7028497"/>
            <a:ext cx="7301141" cy="2380615"/>
          </a:xfrm>
          <a:prstGeom prst="rect">
            <a:avLst/>
          </a:prstGeom>
        </p:spPr>
        <p:txBody>
          <a:bodyPr lIns="0" tIns="0" rIns="0" bIns="0" rtlCol="0" anchor="t">
            <a:spAutoFit/>
          </a:bodyPr>
          <a:lstStyle/>
          <a:p>
            <a:pPr algn="l">
              <a:lnSpc>
                <a:spcPts val="4759"/>
              </a:lnSpc>
            </a:pPr>
            <a:r>
              <a:rPr lang="en-US" sz="3399">
                <a:solidFill>
                  <a:srgbClr val="000000"/>
                </a:solidFill>
                <a:latin typeface="Noto Serif"/>
                <a:ea typeface="Noto Serif"/>
                <a:cs typeface="Noto Serif"/>
                <a:sym typeface="Noto Serif"/>
              </a:rPr>
              <a:t>There is a gender difference in mental health treatment-seeking behavior, with females more likely to seek treatment than males.</a:t>
            </a:r>
          </a:p>
        </p:txBody>
      </p:sp>
      <p:sp>
        <p:nvSpPr>
          <p:cNvPr id="9" name="TextBox 9"/>
          <p:cNvSpPr txBox="1"/>
          <p:nvPr/>
        </p:nvSpPr>
        <p:spPr>
          <a:xfrm>
            <a:off x="1028700" y="7038022"/>
            <a:ext cx="7859354" cy="2693838"/>
          </a:xfrm>
          <a:prstGeom prst="rect">
            <a:avLst/>
          </a:prstGeom>
        </p:spPr>
        <p:txBody>
          <a:bodyPr lIns="0" tIns="0" rIns="0" bIns="0" rtlCol="0" anchor="t">
            <a:spAutoFit/>
          </a:bodyPr>
          <a:lstStyle/>
          <a:p>
            <a:pPr algn="l">
              <a:lnSpc>
                <a:spcPts val="4295"/>
              </a:lnSpc>
            </a:pPr>
            <a:r>
              <a:rPr lang="en-US" sz="3068">
                <a:solidFill>
                  <a:srgbClr val="000000"/>
                </a:solidFill>
                <a:latin typeface="Noto Serif"/>
                <a:ea typeface="Noto Serif"/>
                <a:cs typeface="Noto Serif"/>
                <a:sym typeface="Noto Serif"/>
              </a:rPr>
              <a:t>Respondents with a family history of mental illness are much more likely to seek treatment than those without. The majority of those without family history did not seek treatment.</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TotalTime>
  <Words>2094</Words>
  <Application>Microsoft Macintosh PowerPoint</Application>
  <PresentationFormat>Custom</PresentationFormat>
  <Paragraphs>240</Paragraphs>
  <Slides>20</Slides>
  <Notes>0</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20</vt:i4>
      </vt:variant>
    </vt:vector>
  </HeadingPairs>
  <TitlesOfParts>
    <vt:vector size="35" baseType="lpstr">
      <vt:lpstr>Noto Serif Ethiopic Condensed</vt:lpstr>
      <vt:lpstr>Canva Sans Bold</vt:lpstr>
      <vt:lpstr>Calibri</vt:lpstr>
      <vt:lpstr>Noto Serif</vt:lpstr>
      <vt:lpstr>Libre Baskerville</vt:lpstr>
      <vt:lpstr>Playfair Display Bold</vt:lpstr>
      <vt:lpstr>Canva Sans Bold Italics</vt:lpstr>
      <vt:lpstr>Libre Baskerville Italics</vt:lpstr>
      <vt:lpstr>Arial</vt:lpstr>
      <vt:lpstr>League Spartan</vt:lpstr>
      <vt:lpstr>Abril Fatface</vt:lpstr>
      <vt:lpstr>Canva Sans</vt:lpstr>
      <vt:lpstr>Playfair Display</vt:lpstr>
      <vt:lpstr>Noto Serif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Copy of International Mental Health Day</dc:title>
  <cp:lastModifiedBy>Fardowsa Hassan</cp:lastModifiedBy>
  <cp:revision>2</cp:revision>
  <dcterms:created xsi:type="dcterms:W3CDTF">2006-08-16T00:00:00Z</dcterms:created>
  <dcterms:modified xsi:type="dcterms:W3CDTF">2025-09-01T12:21:18Z</dcterms:modified>
  <dc:identifier>DAGxqg6BNj0</dc:identifier>
</cp:coreProperties>
</file>

<file path=docProps/thumbnail.jpeg>
</file>